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0" r:id="rId1"/>
  </p:sldMasterIdLst>
  <p:sldIdLst>
    <p:sldId id="256" r:id="rId2"/>
    <p:sldId id="257" r:id="rId3"/>
    <p:sldId id="258" r:id="rId4"/>
    <p:sldId id="259" r:id="rId5"/>
    <p:sldId id="311"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8" r:id="rId21"/>
    <p:sldId id="279" r:id="rId22"/>
    <p:sldId id="281" r:id="rId23"/>
    <p:sldId id="277" r:id="rId24"/>
    <p:sldId id="283" r:id="rId25"/>
    <p:sldId id="284" r:id="rId26"/>
    <p:sldId id="285" r:id="rId27"/>
    <p:sldId id="286" r:id="rId28"/>
    <p:sldId id="289" r:id="rId29"/>
    <p:sldId id="290" r:id="rId30"/>
    <p:sldId id="292" r:id="rId31"/>
    <p:sldId id="293" r:id="rId32"/>
    <p:sldId id="294" r:id="rId33"/>
    <p:sldId id="295" r:id="rId34"/>
    <p:sldId id="296" r:id="rId35"/>
    <p:sldId id="297" r:id="rId36"/>
    <p:sldId id="298" r:id="rId37"/>
    <p:sldId id="299" r:id="rId38"/>
    <p:sldId id="300" r:id="rId39"/>
    <p:sldId id="301" r:id="rId40"/>
    <p:sldId id="303" r:id="rId41"/>
    <p:sldId id="304" r:id="rId42"/>
    <p:sldId id="305" r:id="rId43"/>
    <p:sldId id="306" r:id="rId44"/>
    <p:sldId id="307" r:id="rId45"/>
    <p:sldId id="308" r:id="rId46"/>
    <p:sldId id="309" r:id="rId47"/>
    <p:sldId id="31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5" d="100"/>
          <a:sy n="95" d="100"/>
        </p:scale>
        <p:origin x="-206" y="-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BA5EF785-E0A7-4496-A5BA-49B0156F2628}"/>
              </a:ext>
            </a:extLst>
          </p:cNvPr>
          <p:cNvSpPr>
            <a:spLocks noGrp="1"/>
          </p:cNvSpPr>
          <p:nvPr>
            <p:ph type="dt" sz="half" idx="10"/>
          </p:nvPr>
        </p:nvSpPr>
        <p:spPr>
          <a:xfrm>
            <a:off x="8964706" y="6433202"/>
            <a:ext cx="2426446" cy="367841"/>
          </a:xfrm>
        </p:spPr>
        <p:txBody>
          <a:bodyPr/>
          <a:lstStyle/>
          <a:p>
            <a:fld id="{36244EDD-9D03-41E4-A83C-230B753C26DE}" type="datetimeFigureOut">
              <a:rPr lang="en-IN" smtClean="0"/>
              <a:t>27-02-2023</a:t>
            </a:fld>
            <a:endParaRPr lang="en-IN"/>
          </a:p>
        </p:txBody>
      </p:sp>
      <p:sp>
        <p:nvSpPr>
          <p:cNvPr id="5" name="Footer Placeholder 4">
            <a:extLst>
              <a:ext uri="{FF2B5EF4-FFF2-40B4-BE49-F238E27FC236}">
                <a16:creationId xmlns:a16="http://schemas.microsoft.com/office/drawing/2014/main" xmlns="" id="{4742C627-38A1-4A14-8822-D8D33751CA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EEBE346-5F34-48CD-8928-DA8567AEDD15}"/>
              </a:ext>
            </a:extLst>
          </p:cNvPr>
          <p:cNvSpPr>
            <a:spLocks noGrp="1"/>
          </p:cNvSpPr>
          <p:nvPr>
            <p:ph type="sldNum" sz="quarter" idx="12"/>
          </p:nvPr>
        </p:nvSpPr>
        <p:spPr>
          <a:xfrm>
            <a:off x="11391152" y="6433203"/>
            <a:ext cx="702781" cy="367842"/>
          </a:xfrm>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96363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EA4E7C3-7830-49F3-9F45-4B2F2B4CAC93}"/>
              </a:ext>
            </a:extLst>
          </p:cNvPr>
          <p:cNvSpPr>
            <a:spLocks noGrp="1"/>
          </p:cNvSpPr>
          <p:nvPr>
            <p:ph type="dt" sz="half" idx="10"/>
          </p:nvPr>
        </p:nvSpPr>
        <p:spPr/>
        <p:txBody>
          <a:bodyPr/>
          <a:lstStyle/>
          <a:p>
            <a:fld id="{36244EDD-9D03-41E4-A83C-230B753C26DE}" type="datetimeFigureOut">
              <a:rPr lang="en-IN" smtClean="0"/>
              <a:t>27-02-2023</a:t>
            </a:fld>
            <a:endParaRPr lang="en-IN"/>
          </a:p>
        </p:txBody>
      </p:sp>
      <p:sp>
        <p:nvSpPr>
          <p:cNvPr id="5" name="Footer Placeholder 4">
            <a:extLst>
              <a:ext uri="{FF2B5EF4-FFF2-40B4-BE49-F238E27FC236}">
                <a16:creationId xmlns:a16="http://schemas.microsoft.com/office/drawing/2014/main" xmlns="" id="{1845E328-AD12-449C-BE6E-76DF005E86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F0F374F-390D-49D8-A7C8-5BEFA3532345}"/>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925072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45ED8B2-BE7F-4417-8A8A-A95C8BB70827}"/>
              </a:ext>
            </a:extLst>
          </p:cNvPr>
          <p:cNvSpPr>
            <a:spLocks noGrp="1"/>
          </p:cNvSpPr>
          <p:nvPr>
            <p:ph type="dt" sz="half" idx="10"/>
          </p:nvPr>
        </p:nvSpPr>
        <p:spPr/>
        <p:txBody>
          <a:bodyPr/>
          <a:lstStyle/>
          <a:p>
            <a:fld id="{36244EDD-9D03-41E4-A83C-230B753C26DE}" type="datetimeFigureOut">
              <a:rPr lang="en-IN" smtClean="0"/>
              <a:t>27-02-2023</a:t>
            </a:fld>
            <a:endParaRPr lang="en-IN"/>
          </a:p>
        </p:txBody>
      </p:sp>
      <p:sp>
        <p:nvSpPr>
          <p:cNvPr id="5" name="Footer Placeholder 4">
            <a:extLst>
              <a:ext uri="{FF2B5EF4-FFF2-40B4-BE49-F238E27FC236}">
                <a16:creationId xmlns:a16="http://schemas.microsoft.com/office/drawing/2014/main" xmlns="" id="{A01A0D96-671F-4A85-89C6-946624CB1E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85BA434-2E32-4719-B45C-0490D685265D}"/>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417553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fld id="{36244EDD-9D03-41E4-A83C-230B753C26DE}" type="datetimeFigureOut">
              <a:rPr lang="en-IN" smtClean="0"/>
              <a:t>27-02-2023</a:t>
            </a:fld>
            <a:endParaRPr lang="en-IN"/>
          </a:p>
        </p:txBody>
      </p:sp>
      <p:sp>
        <p:nvSpPr>
          <p:cNvPr id="5" name="Footer Placeholder 4">
            <a:extLst>
              <a:ext uri="{FF2B5EF4-FFF2-40B4-BE49-F238E27FC236}">
                <a16:creationId xmlns:a16="http://schemas.microsoft.com/office/drawing/2014/main" xmlns=""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IN"/>
          </a:p>
        </p:txBody>
      </p:sp>
      <p:sp>
        <p:nvSpPr>
          <p:cNvPr id="6" name="Slide Number Placeholder 5">
            <a:extLst>
              <a:ext uri="{FF2B5EF4-FFF2-40B4-BE49-F238E27FC236}">
                <a16:creationId xmlns:a16="http://schemas.microsoft.com/office/drawing/2014/main" xmlns=""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2B4EC274-4D9C-4373-B40B-B8702387E056}" type="slidenum">
              <a:rPr lang="en-IN" smtClean="0"/>
              <a:t>‹#›</a:t>
            </a:fld>
            <a:endParaRPr lang="en-IN"/>
          </a:p>
        </p:txBody>
      </p:sp>
    </p:spTree>
    <p:extLst>
      <p:ext uri="{BB962C8B-B14F-4D97-AF65-F5344CB8AC3E}">
        <p14:creationId xmlns:p14="http://schemas.microsoft.com/office/powerpoint/2010/main" val="3240713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B94588B-131A-42F3-B76C-62BD65E4806B}"/>
              </a:ext>
            </a:extLst>
          </p:cNvPr>
          <p:cNvSpPr>
            <a:spLocks noGrp="1"/>
          </p:cNvSpPr>
          <p:nvPr>
            <p:ph type="dt" sz="half" idx="10"/>
          </p:nvPr>
        </p:nvSpPr>
        <p:spPr/>
        <p:txBody>
          <a:bodyPr/>
          <a:lstStyle/>
          <a:p>
            <a:fld id="{36244EDD-9D03-41E4-A83C-230B753C26DE}" type="datetimeFigureOut">
              <a:rPr lang="en-IN" smtClean="0"/>
              <a:t>27-02-2023</a:t>
            </a:fld>
            <a:endParaRPr lang="en-IN"/>
          </a:p>
        </p:txBody>
      </p:sp>
      <p:sp>
        <p:nvSpPr>
          <p:cNvPr id="5" name="Footer Placeholder 4">
            <a:extLst>
              <a:ext uri="{FF2B5EF4-FFF2-40B4-BE49-F238E27FC236}">
                <a16:creationId xmlns:a16="http://schemas.microsoft.com/office/drawing/2014/main" xmlns="" id="{E111AB28-20BD-4CD8-9840-985C3EDBA1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753C85C-3801-46F0-A100-616F5F2F82E9}"/>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8903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7CBD9F59-B591-4E2F-899E-3CA78CE82D45}"/>
              </a:ext>
            </a:extLst>
          </p:cNvPr>
          <p:cNvSpPr>
            <a:spLocks noGrp="1"/>
          </p:cNvSpPr>
          <p:nvPr>
            <p:ph type="dt" sz="half" idx="10"/>
          </p:nvPr>
        </p:nvSpPr>
        <p:spPr/>
        <p:txBody>
          <a:bodyPr/>
          <a:lstStyle/>
          <a:p>
            <a:fld id="{36244EDD-9D03-41E4-A83C-230B753C26DE}" type="datetimeFigureOut">
              <a:rPr lang="en-IN" smtClean="0"/>
              <a:t>27-02-2023</a:t>
            </a:fld>
            <a:endParaRPr lang="en-IN"/>
          </a:p>
        </p:txBody>
      </p:sp>
      <p:sp>
        <p:nvSpPr>
          <p:cNvPr id="6" name="Footer Placeholder 5">
            <a:extLst>
              <a:ext uri="{FF2B5EF4-FFF2-40B4-BE49-F238E27FC236}">
                <a16:creationId xmlns:a16="http://schemas.microsoft.com/office/drawing/2014/main" xmlns="" id="{046CFD12-B3EC-432C-B264-8AB571CAAF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8F3CBBA-71B3-4857-80E7-525E89FD903F}"/>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10930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38E3C169-8D29-4CC4-9581-748178F3C00A}"/>
              </a:ext>
            </a:extLst>
          </p:cNvPr>
          <p:cNvSpPr>
            <a:spLocks noGrp="1"/>
          </p:cNvSpPr>
          <p:nvPr>
            <p:ph type="dt" sz="half" idx="10"/>
          </p:nvPr>
        </p:nvSpPr>
        <p:spPr/>
        <p:txBody>
          <a:bodyPr/>
          <a:lstStyle/>
          <a:p>
            <a:fld id="{36244EDD-9D03-41E4-A83C-230B753C26DE}" type="datetimeFigureOut">
              <a:rPr lang="en-IN" smtClean="0"/>
              <a:t>27-02-2023</a:t>
            </a:fld>
            <a:endParaRPr lang="en-IN"/>
          </a:p>
        </p:txBody>
      </p:sp>
      <p:sp>
        <p:nvSpPr>
          <p:cNvPr id="8" name="Footer Placeholder 7">
            <a:extLst>
              <a:ext uri="{FF2B5EF4-FFF2-40B4-BE49-F238E27FC236}">
                <a16:creationId xmlns:a16="http://schemas.microsoft.com/office/drawing/2014/main" xmlns="" id="{F14EC709-AAD9-475C-AC6A-943A8E872A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020C0E3E-587D-46EB-AAF5-011C137B0309}"/>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00449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31BDFF7A-EBD3-4FEB-8451-5D7355069117}"/>
              </a:ext>
            </a:extLst>
          </p:cNvPr>
          <p:cNvSpPr>
            <a:spLocks noGrp="1"/>
          </p:cNvSpPr>
          <p:nvPr>
            <p:ph type="dt" sz="half" idx="10"/>
          </p:nvPr>
        </p:nvSpPr>
        <p:spPr/>
        <p:txBody>
          <a:bodyPr/>
          <a:lstStyle/>
          <a:p>
            <a:fld id="{36244EDD-9D03-41E4-A83C-230B753C26DE}" type="datetimeFigureOut">
              <a:rPr lang="en-IN" smtClean="0"/>
              <a:t>27-02-2023</a:t>
            </a:fld>
            <a:endParaRPr lang="en-IN"/>
          </a:p>
        </p:txBody>
      </p:sp>
      <p:sp>
        <p:nvSpPr>
          <p:cNvPr id="4" name="Footer Placeholder 3">
            <a:extLst>
              <a:ext uri="{FF2B5EF4-FFF2-40B4-BE49-F238E27FC236}">
                <a16:creationId xmlns:a16="http://schemas.microsoft.com/office/drawing/2014/main" xmlns="" id="{08F54A2D-2C4B-4E1D-AC16-E3B1F1DDB56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2C11F373-DB96-4AEA-8E3E-7EDEA213DEEC}"/>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2040725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A2485D4-41D3-4182-8DFE-2E0713EC0B8A}"/>
              </a:ext>
            </a:extLst>
          </p:cNvPr>
          <p:cNvSpPr>
            <a:spLocks noGrp="1"/>
          </p:cNvSpPr>
          <p:nvPr>
            <p:ph type="dt" sz="half" idx="10"/>
          </p:nvPr>
        </p:nvSpPr>
        <p:spPr/>
        <p:txBody>
          <a:bodyPr/>
          <a:lstStyle/>
          <a:p>
            <a:fld id="{36244EDD-9D03-41E4-A83C-230B753C26DE}" type="datetimeFigureOut">
              <a:rPr lang="en-IN" smtClean="0"/>
              <a:t>27-02-2023</a:t>
            </a:fld>
            <a:endParaRPr lang="en-IN"/>
          </a:p>
        </p:txBody>
      </p:sp>
      <p:sp>
        <p:nvSpPr>
          <p:cNvPr id="3" name="Footer Placeholder 2">
            <a:extLst>
              <a:ext uri="{FF2B5EF4-FFF2-40B4-BE49-F238E27FC236}">
                <a16:creationId xmlns:a16="http://schemas.microsoft.com/office/drawing/2014/main" xmlns="" id="{C9753C5C-8415-4BF0-810D-A4C22F695E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545EBFEA-4321-48C4-9CA1-43517540C698}"/>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366490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4F1C41D-2A59-4512-8034-6DB705787D78}"/>
              </a:ext>
            </a:extLst>
          </p:cNvPr>
          <p:cNvSpPr>
            <a:spLocks noGrp="1"/>
          </p:cNvSpPr>
          <p:nvPr>
            <p:ph type="dt" sz="half" idx="10"/>
          </p:nvPr>
        </p:nvSpPr>
        <p:spPr/>
        <p:txBody>
          <a:bodyPr/>
          <a:lstStyle/>
          <a:p>
            <a:fld id="{36244EDD-9D03-41E4-A83C-230B753C26DE}" type="datetimeFigureOut">
              <a:rPr lang="en-IN" smtClean="0"/>
              <a:t>27-02-2023</a:t>
            </a:fld>
            <a:endParaRPr lang="en-IN"/>
          </a:p>
        </p:txBody>
      </p:sp>
      <p:sp>
        <p:nvSpPr>
          <p:cNvPr id="6" name="Footer Placeholder 5">
            <a:extLst>
              <a:ext uri="{FF2B5EF4-FFF2-40B4-BE49-F238E27FC236}">
                <a16:creationId xmlns:a16="http://schemas.microsoft.com/office/drawing/2014/main" xmlns="" id="{BD85C494-778C-4EE6-9402-242E1CDD9A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F5677B9-C338-4033-9AFE-B8B81C5D8139}"/>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1228208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7A87172-A64E-4C38-82ED-2A7050B0FB68}"/>
              </a:ext>
            </a:extLst>
          </p:cNvPr>
          <p:cNvSpPr>
            <a:spLocks noGrp="1"/>
          </p:cNvSpPr>
          <p:nvPr>
            <p:ph type="dt" sz="half" idx="10"/>
          </p:nvPr>
        </p:nvSpPr>
        <p:spPr/>
        <p:txBody>
          <a:bodyPr/>
          <a:lstStyle/>
          <a:p>
            <a:fld id="{36244EDD-9D03-41E4-A83C-230B753C26DE}" type="datetimeFigureOut">
              <a:rPr lang="en-IN" smtClean="0"/>
              <a:t>27-02-2023</a:t>
            </a:fld>
            <a:endParaRPr lang="en-IN"/>
          </a:p>
        </p:txBody>
      </p:sp>
      <p:sp>
        <p:nvSpPr>
          <p:cNvPr id="6" name="Footer Placeholder 5">
            <a:extLst>
              <a:ext uri="{FF2B5EF4-FFF2-40B4-BE49-F238E27FC236}">
                <a16:creationId xmlns:a16="http://schemas.microsoft.com/office/drawing/2014/main" xmlns="" id="{BC0C3E24-28E2-4512-BEA0-DAEC5E8465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1F04F0D-DA84-434D-B136-BEE9FD80AB95}"/>
              </a:ext>
            </a:extLst>
          </p:cNvPr>
          <p:cNvSpPr>
            <a:spLocks noGrp="1"/>
          </p:cNvSpPr>
          <p:nvPr>
            <p:ph type="sldNum" sz="quarter" idx="12"/>
          </p:nvPr>
        </p:nvSpPr>
        <p:spPr/>
        <p:txBody>
          <a:bodyPr/>
          <a:lstStyle/>
          <a:p>
            <a:fld id="{2B4EC274-4D9C-4373-B40B-B8702387E056}" type="slidenum">
              <a:rPr lang="en-IN" smtClean="0"/>
              <a:t>‹#›</a:t>
            </a:fld>
            <a:endParaRPr lang="en-IN"/>
          </a:p>
        </p:txBody>
      </p:sp>
    </p:spTree>
    <p:extLst>
      <p:ext uri="{BB962C8B-B14F-4D97-AF65-F5344CB8AC3E}">
        <p14:creationId xmlns:p14="http://schemas.microsoft.com/office/powerpoint/2010/main" val="423638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93">
              <a:schemeClr val="bg2">
                <a:lumMod val="85000"/>
              </a:schemeClr>
            </a:gs>
            <a:gs pos="100000">
              <a:schemeClr val="tx2">
                <a:lumMod val="25000"/>
                <a:lumOff val="75000"/>
              </a:schemeClr>
            </a:gs>
            <a:gs pos="46000">
              <a:schemeClr val="bg2"/>
            </a:gs>
            <a:gs pos="100000">
              <a:schemeClr val="tx2">
                <a:lumMod val="25000"/>
                <a:lumOff val="75000"/>
              </a:schemeClr>
            </a:gs>
            <a:gs pos="100000">
              <a:schemeClr val="tx2">
                <a:lumMod val="25000"/>
                <a:lumOff val="75000"/>
              </a:schemeClr>
            </a:gs>
          </a:gsLst>
          <a:lin ang="5400000" scaled="1"/>
          <a:tileRect/>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xmlns=""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IN"/>
          </a:p>
        </p:txBody>
      </p:sp>
      <p:sp>
        <p:nvSpPr>
          <p:cNvPr id="2" name="Title Placeholder 1">
            <a:extLst>
              <a:ext uri="{FF2B5EF4-FFF2-40B4-BE49-F238E27FC236}">
                <a16:creationId xmlns:a16="http://schemas.microsoft.com/office/drawing/2014/main" xmlns=""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fld id="{36244EDD-9D03-41E4-A83C-230B753C26DE}" type="datetimeFigureOut">
              <a:rPr lang="en-IN" smtClean="0"/>
              <a:t>27-02-2023</a:t>
            </a:fld>
            <a:endParaRPr lang="en-IN"/>
          </a:p>
        </p:txBody>
      </p:sp>
      <p:sp>
        <p:nvSpPr>
          <p:cNvPr id="6" name="Slide Number Placeholder 5">
            <a:extLst>
              <a:ext uri="{FF2B5EF4-FFF2-40B4-BE49-F238E27FC236}">
                <a16:creationId xmlns:a16="http://schemas.microsoft.com/office/drawing/2014/main" xmlns=""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2B4EC274-4D9C-4373-B40B-B8702387E056}" type="slidenum">
              <a:rPr lang="en-IN" smtClean="0"/>
              <a:t>‹#›</a:t>
            </a:fld>
            <a:endParaRPr lang="en-IN"/>
          </a:p>
        </p:txBody>
      </p:sp>
    </p:spTree>
    <p:extLst>
      <p:ext uri="{BB962C8B-B14F-4D97-AF65-F5344CB8AC3E}">
        <p14:creationId xmlns:p14="http://schemas.microsoft.com/office/powerpoint/2010/main" val="216517092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png"/><Relationship Id="rId5" Type="http://schemas.microsoft.com/office/2007/relationships/hdphoto" Target="../media/hdphoto6.wdp"/><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2059" y="1292842"/>
            <a:ext cx="9592945" cy="1854200"/>
          </a:xfrm>
        </p:spPr>
        <p:txBody>
          <a:bodyPr>
            <a:noAutofit/>
          </a:bodyPr>
          <a:lstStyle/>
          <a:p>
            <a:r>
              <a:rPr lang="en-US" sz="4500" b="1" dirty="0">
                <a:solidFill>
                  <a:schemeClr val="tx2">
                    <a:lumMod val="40000"/>
                    <a:lumOff val="60000"/>
                  </a:schemeClr>
                </a:solidFill>
                <a:effectLst>
                  <a:outerShdw blurRad="38100" dist="38100" dir="2700000" algn="tl">
                    <a:srgbClr val="000000">
                      <a:alpha val="43137"/>
                    </a:srgbClr>
                  </a:outerShdw>
                </a:effectLst>
                <a:latin typeface="Candara" panose="020E0502030303020204" pitchFamily="34" charset="0"/>
              </a:rPr>
              <a:t> </a:t>
            </a:r>
            <a:r>
              <a:rPr lang="en-US" sz="4500" b="1" dirty="0">
                <a:solidFill>
                  <a:schemeClr val="bg1">
                    <a:lumMod val="10000"/>
                  </a:schemeClr>
                </a:solidFill>
                <a:effectLst>
                  <a:outerShdw blurRad="38100" dist="38100" dir="2700000" algn="tl">
                    <a:srgbClr val="000000">
                      <a:alpha val="43137"/>
                    </a:srgbClr>
                  </a:outerShdw>
                </a:effectLst>
                <a:latin typeface="Candara" panose="020E0502030303020204" pitchFamily="34" charset="0"/>
              </a:rPr>
              <a:t>Capstone Project Report </a:t>
            </a:r>
            <a:br>
              <a:rPr lang="en-US" sz="4500" b="1" dirty="0">
                <a:solidFill>
                  <a:schemeClr val="bg1">
                    <a:lumMod val="10000"/>
                  </a:schemeClr>
                </a:solidFill>
                <a:effectLst>
                  <a:outerShdw blurRad="38100" dist="38100" dir="2700000" algn="tl">
                    <a:srgbClr val="000000">
                      <a:alpha val="43137"/>
                    </a:srgbClr>
                  </a:outerShdw>
                </a:effectLst>
                <a:latin typeface="Candara" panose="020E0502030303020204" pitchFamily="34" charset="0"/>
              </a:rPr>
            </a:br>
            <a:r>
              <a:rPr lang="en-US" sz="4500" b="1" dirty="0">
                <a:solidFill>
                  <a:schemeClr val="bg1">
                    <a:lumMod val="10000"/>
                  </a:schemeClr>
                </a:solidFill>
                <a:effectLst>
                  <a:outerShdw blurRad="38100" dist="38100" dir="2700000" algn="tl">
                    <a:srgbClr val="000000">
                      <a:alpha val="43137"/>
                    </a:srgbClr>
                  </a:outerShdw>
                </a:effectLst>
                <a:latin typeface="Candara" panose="020E0502030303020204" pitchFamily="34" charset="0"/>
              </a:rPr>
              <a:t>			On</a:t>
            </a:r>
            <a:endParaRPr lang="en-IN" sz="4500" b="1" dirty="0">
              <a:solidFill>
                <a:schemeClr val="bg1">
                  <a:lumMod val="10000"/>
                </a:schemeClr>
              </a:solidFill>
              <a:effectLst>
                <a:outerShdw blurRad="38100" dist="38100" dir="2700000" algn="tl">
                  <a:srgbClr val="000000">
                    <a:alpha val="43137"/>
                  </a:srgbClr>
                </a:outerShdw>
              </a:effectLst>
              <a:latin typeface="Candara" panose="020E0502030303020204" pitchFamily="34" charset="0"/>
            </a:endParaRPr>
          </a:p>
        </p:txBody>
      </p:sp>
      <p:sp>
        <p:nvSpPr>
          <p:cNvPr id="3" name="Subtitle 2"/>
          <p:cNvSpPr>
            <a:spLocks noGrp="1"/>
          </p:cNvSpPr>
          <p:nvPr>
            <p:ph type="subTitle" idx="1"/>
          </p:nvPr>
        </p:nvSpPr>
        <p:spPr>
          <a:xfrm>
            <a:off x="3055732" y="3309620"/>
            <a:ext cx="9245600" cy="961390"/>
          </a:xfrm>
        </p:spPr>
        <p:txBody>
          <a:bodyPr>
            <a:normAutofit/>
          </a:bodyPr>
          <a:lstStyle/>
          <a:p>
            <a:r>
              <a:rPr lang="en-US" sz="3800" b="1" dirty="0">
                <a:effectLst>
                  <a:outerShdw blurRad="38100" dist="38100" dir="2700000" algn="tl">
                    <a:srgbClr val="000000">
                      <a:alpha val="43137"/>
                    </a:srgbClr>
                  </a:outerShdw>
                </a:effectLst>
                <a:latin typeface="Candara" panose="020E0502030303020204" pitchFamily="34" charset="0"/>
              </a:rPr>
              <a:t>“</a:t>
            </a:r>
            <a:r>
              <a:rPr lang="en-US" sz="3800" b="1" dirty="0">
                <a:solidFill>
                  <a:schemeClr val="tx2">
                    <a:lumMod val="75000"/>
                    <a:lumOff val="25000"/>
                  </a:schemeClr>
                </a:solidFill>
                <a:effectLst>
                  <a:outerShdw blurRad="38100" dist="38100" dir="2700000" algn="tl">
                    <a:srgbClr val="000000">
                      <a:alpha val="43137"/>
                    </a:srgbClr>
                  </a:outerShdw>
                </a:effectLst>
                <a:latin typeface="Candara" panose="020E0502030303020204" pitchFamily="34" charset="0"/>
              </a:rPr>
              <a:t>TRAVEL APPROVAL APP</a:t>
            </a:r>
            <a:r>
              <a:rPr lang="en-US" sz="3800" b="1" dirty="0">
                <a:effectLst>
                  <a:outerShdw blurRad="38100" dist="38100" dir="2700000" algn="tl">
                    <a:srgbClr val="000000">
                      <a:alpha val="43137"/>
                    </a:srgbClr>
                  </a:outerShdw>
                </a:effectLst>
                <a:latin typeface="Candara" panose="020E0502030303020204" pitchFamily="34" charset="0"/>
              </a:rPr>
              <a:t>”</a:t>
            </a:r>
            <a:endParaRPr lang="en-IN" sz="3800" b="1" dirty="0">
              <a:effectLst>
                <a:outerShdw blurRad="38100" dist="38100" dir="2700000" algn="tl">
                  <a:srgbClr val="000000">
                    <a:alpha val="43137"/>
                  </a:srgbClr>
                </a:outerShdw>
              </a:effectLst>
              <a:latin typeface="Candara" panose="020E0502030303020204" pitchFamily="34" charset="0"/>
            </a:endParaRPr>
          </a:p>
        </p:txBody>
      </p:sp>
      <p:sp>
        <p:nvSpPr>
          <p:cNvPr id="4" name="TextBox 3"/>
          <p:cNvSpPr txBox="1"/>
          <p:nvPr/>
        </p:nvSpPr>
        <p:spPr>
          <a:xfrm>
            <a:off x="348355" y="4690877"/>
            <a:ext cx="6061435" cy="1630045"/>
          </a:xfrm>
          <a:prstGeom prst="rect">
            <a:avLst/>
          </a:prstGeom>
          <a:noFill/>
        </p:spPr>
        <p:txBody>
          <a:bodyPr wrap="square" rtlCol="0">
            <a:spAutoFit/>
          </a:bodyPr>
          <a:lstStyle/>
          <a:p>
            <a:r>
              <a:rPr lang="en-US" sz="2500" dirty="0">
                <a:solidFill>
                  <a:schemeClr val="accent1">
                    <a:lumMod val="50000"/>
                  </a:schemeClr>
                </a:solidFill>
                <a:latin typeface="Arial Rounded MT Bold" panose="020F0704030504030204" pitchFamily="34" charset="0"/>
              </a:rPr>
              <a:t>BY:</a:t>
            </a:r>
          </a:p>
          <a:p>
            <a:r>
              <a:rPr lang="en-IN" sz="2000" dirty="0">
                <a:solidFill>
                  <a:schemeClr val="accent1">
                    <a:lumMod val="50000"/>
                  </a:schemeClr>
                </a:solidFill>
                <a:latin typeface="Arial Rounded MT Bold" panose="020F0704030504030204" pitchFamily="34" charset="0"/>
              </a:rPr>
              <a:t>Name : MADAMBOINA  LAVANYA</a:t>
            </a:r>
            <a:r>
              <a:rPr lang="en-IN" sz="2500" dirty="0">
                <a:solidFill>
                  <a:schemeClr val="accent1">
                    <a:lumMod val="50000"/>
                  </a:schemeClr>
                </a:solidFill>
                <a:latin typeface="Arial Rounded MT Bold" panose="020F0704030504030204" pitchFamily="34" charset="0"/>
              </a:rPr>
              <a:t> </a:t>
            </a:r>
          </a:p>
          <a:p>
            <a:r>
              <a:rPr lang="en-IN" sz="2000" dirty="0">
                <a:solidFill>
                  <a:schemeClr val="accent1">
                    <a:lumMod val="50000"/>
                  </a:schemeClr>
                </a:solidFill>
                <a:latin typeface="Arial Rounded MT Bold" panose="020F0704030504030204" pitchFamily="34" charset="0"/>
              </a:rPr>
              <a:t>Batch</a:t>
            </a:r>
            <a:r>
              <a:rPr lang="en-IN" sz="2500" dirty="0">
                <a:solidFill>
                  <a:schemeClr val="accent1">
                    <a:lumMod val="50000"/>
                  </a:schemeClr>
                </a:solidFill>
                <a:latin typeface="Arial Rounded MT Bold" panose="020F0704030504030204" pitchFamily="34" charset="0"/>
              </a:rPr>
              <a:t> WIP-SF-13</a:t>
            </a:r>
          </a:p>
          <a:p>
            <a:r>
              <a:rPr lang="en-IN" sz="2000" dirty="0">
                <a:solidFill>
                  <a:schemeClr val="accent1">
                    <a:lumMod val="50000"/>
                  </a:schemeClr>
                </a:solidFill>
                <a:latin typeface="Arial Rounded MT Bold" panose="020F0704030504030204" pitchFamily="34" charset="0"/>
              </a:rPr>
              <a:t>LMS Id</a:t>
            </a:r>
            <a:r>
              <a:rPr lang="en-IN" sz="2500" dirty="0">
                <a:solidFill>
                  <a:schemeClr val="accent1">
                    <a:lumMod val="50000"/>
                  </a:schemeClr>
                </a:solidFill>
                <a:latin typeface="Arial Rounded MT Bold" panose="020F0704030504030204" pitchFamily="34" charset="0"/>
              </a:rPr>
              <a:t>: MGSA_537</a:t>
            </a:r>
          </a:p>
        </p:txBody>
      </p:sp>
      <p:pic>
        <p:nvPicPr>
          <p:cNvPr id="5" name="Picture 4" descr="Logo&#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9360" y="93618"/>
            <a:ext cx="4653280" cy="123253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65"/>
            <a:ext cx="10515600" cy="1325563"/>
          </a:xfrm>
        </p:spPr>
        <p:txBody>
          <a:bodyPr>
            <a:normAutofit/>
          </a:bodyPr>
          <a:lstStyle/>
          <a:p>
            <a:pPr algn="ct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After creating travel approval object with fields, it looks as shown below</a:t>
            </a:r>
            <a:endParaRPr lang="en-IN" sz="3200"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723" y="1636932"/>
            <a:ext cx="8656320" cy="4530188"/>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395" y="107950"/>
            <a:ext cx="10515600" cy="1325563"/>
          </a:xfrm>
        </p:spPr>
        <p:txBody>
          <a:bodyPr>
            <a:normAutofit/>
          </a:bodyPr>
          <a:lstStyle/>
          <a:p>
            <a:pPr algn="ct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Importing Department records using data import wizard and </a:t>
            </a:r>
            <a:b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imported record data status can viewed below</a:t>
            </a:r>
            <a:endPar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sharpenSoften amount="35000"/>
                    </a14:imgEffect>
                  </a14:imgLayer>
                </a14:imgProps>
              </a:ext>
              <a:ext uri="{28A0092B-C50C-407E-A947-70E740481C1C}">
                <a14:useLocalDpi xmlns:a14="http://schemas.microsoft.com/office/drawing/2010/main" val="0"/>
              </a:ext>
            </a:extLst>
          </a:blip>
          <a:stretch>
            <a:fillRect/>
          </a:stretch>
        </p:blipFill>
        <p:spPr>
          <a:xfrm>
            <a:off x="1793631" y="1930400"/>
            <a:ext cx="8080131" cy="395224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860" y="0"/>
            <a:ext cx="10515600" cy="1828800"/>
          </a:xfrm>
        </p:spPr>
        <p:txBody>
          <a:bodyPr>
            <a:normAutofit/>
          </a:bodyPr>
          <a:lstStyle/>
          <a:p>
            <a:pPr algn="ctr"/>
            <a:r>
              <a:rPr lang="en-IN" sz="3200" b="1" u="sng"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Exercise-02</a:t>
            </a:r>
            <a:r>
              <a:rPr lang="en-IN" sz="32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32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Creating </a:t>
            </a: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Expense Item custom object</a:t>
            </a:r>
            <a:r>
              <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and </a:t>
            </a: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Custom fields in Expense Item object</a:t>
            </a:r>
            <a:endParaRPr lang="en-IN" sz="3200"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51381" y="1919288"/>
            <a:ext cx="7841563" cy="4124325"/>
          </a:xfrm>
          <a:ln w="12700">
            <a:solidFill>
              <a:schemeClr val="tx1"/>
            </a:solid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tretch>
            <a:fillRect/>
          </a:stretch>
        </p:blipFill>
        <p:spPr>
          <a:xfrm>
            <a:off x="1920240" y="1798320"/>
            <a:ext cx="7945120" cy="4003040"/>
          </a:xfrm>
          <a:prstGeom prst="rect">
            <a:avLst/>
          </a:prstGeom>
          <a:ln w="12700">
            <a:solidFill>
              <a:schemeClr val="tx1"/>
            </a:solidFill>
          </a:ln>
        </p:spPr>
      </p:pic>
      <p:sp>
        <p:nvSpPr>
          <p:cNvPr id="3" name="TextBox 2">
            <a:extLst>
              <a:ext uri="{FF2B5EF4-FFF2-40B4-BE49-F238E27FC236}">
                <a16:creationId xmlns:a16="http://schemas.microsoft.com/office/drawing/2014/main" xmlns="" id="{09D45A98-85A7-1D53-61EB-350A1A9E3352}"/>
              </a:ext>
            </a:extLst>
          </p:cNvPr>
          <p:cNvSpPr txBox="1"/>
          <p:nvPr/>
        </p:nvSpPr>
        <p:spPr>
          <a:xfrm>
            <a:off x="3990975" y="582533"/>
            <a:ext cx="7639050" cy="584775"/>
          </a:xfrm>
          <a:prstGeom prst="rect">
            <a:avLst/>
          </a:prstGeom>
          <a:noFill/>
        </p:spPr>
        <p:txBody>
          <a:bodyPr wrap="square" rtlCol="0">
            <a:spAutoFit/>
          </a:bodyPr>
          <a:lstStyle/>
          <a:p>
            <a:r>
              <a:rPr lang="en-US"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Creating User Eric</a:t>
            </a:r>
            <a:endPar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620" y="1429077"/>
            <a:ext cx="8117840" cy="4196080"/>
          </a:xfrm>
          <a:prstGeom prst="rect">
            <a:avLst/>
          </a:prstGeom>
          <a:ln w="12700">
            <a:solidFill>
              <a:schemeClr val="tx1"/>
            </a:solidFill>
          </a:ln>
        </p:spPr>
      </p:pic>
      <p:sp>
        <p:nvSpPr>
          <p:cNvPr id="2" name="TextBox 1">
            <a:extLst>
              <a:ext uri="{FF2B5EF4-FFF2-40B4-BE49-F238E27FC236}">
                <a16:creationId xmlns:a16="http://schemas.microsoft.com/office/drawing/2014/main" xmlns="" id="{C245046C-A32E-BF42-A238-286F4A9E426B}"/>
              </a:ext>
            </a:extLst>
          </p:cNvPr>
          <p:cNvSpPr txBox="1"/>
          <p:nvPr/>
        </p:nvSpPr>
        <p:spPr>
          <a:xfrm>
            <a:off x="457199" y="567303"/>
            <a:ext cx="11113477" cy="584775"/>
          </a:xfrm>
          <a:prstGeom prst="rect">
            <a:avLst/>
          </a:prstGeom>
          <a:noFill/>
        </p:spPr>
        <p:txBody>
          <a:bodyPr wrap="square" rtlCol="0">
            <a:spAutoFit/>
          </a:bodyPr>
          <a:lstStyle/>
          <a:p>
            <a:pPr algn="ctr"/>
            <a:r>
              <a:rPr lang="en-US"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Customize The Travel Approval Default Search Layout</a:t>
            </a:r>
            <a:endPar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05256" y="589880"/>
            <a:ext cx="9914859" cy="1329004"/>
          </a:xfrm>
        </p:spPr>
        <p:txBody>
          <a:bodyPr>
            <a:normAutofit/>
          </a:bodyPr>
          <a:lstStyle/>
          <a:p>
            <a:pPr algn="ctr"/>
            <a:r>
              <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Customizing page layout</a:t>
            </a:r>
            <a:r>
              <a:rPr lang="en-IN" sz="3200" b="1" dirty="0">
                <a:effectLst/>
                <a:latin typeface="Calibri Light" panose="020F0302020204030204" pitchFamily="34" charset="0"/>
                <a:ea typeface="Calibri Light" panose="020F0302020204030204" pitchFamily="34" charset="0"/>
                <a:cs typeface="Calibri Light" panose="020F0302020204030204" pitchFamily="34" charset="0"/>
              </a:rPr>
              <a:t/>
            </a:r>
            <a:br>
              <a:rPr lang="en-IN" sz="3200" b="1" dirty="0">
                <a:effectLst/>
                <a:latin typeface="Calibri Light" panose="020F0302020204030204" pitchFamily="34" charset="0"/>
                <a:ea typeface="Calibri Light" panose="020F0302020204030204" pitchFamily="34" charset="0"/>
                <a:cs typeface="Calibri Light" panose="020F0302020204030204" pitchFamily="34" charset="0"/>
              </a:rPr>
            </a:b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408" y="1934308"/>
            <a:ext cx="5064368" cy="3933762"/>
          </a:xfrm>
          <a:prstGeom prst="rect">
            <a:avLst/>
          </a:prstGeom>
          <a:ln w="12700">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15" y="1934309"/>
            <a:ext cx="5222631" cy="3933762"/>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598132"/>
            <a:ext cx="10515600" cy="1325563"/>
          </a:xfrm>
        </p:spPr>
        <p:txBody>
          <a:bodyPr>
            <a:normAutofit/>
          </a:bodyPr>
          <a:lstStyle/>
          <a:p>
            <a:pPr algn="ctr"/>
            <a:r>
              <a:rPr lang="en-US"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Test the </a:t>
            </a:r>
            <a:r>
              <a:rPr lang="en-US" sz="3200" b="1"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app</a:t>
            </a:r>
            <a:endPar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840" y="1778597"/>
            <a:ext cx="8402320" cy="424688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570" y="142993"/>
            <a:ext cx="9914859" cy="1329004"/>
          </a:xfrm>
        </p:spPr>
        <p:txBody>
          <a:bodyPr>
            <a:normAutofit/>
          </a:bodyPr>
          <a:lstStyle/>
          <a:p>
            <a:pPr algn="ctr"/>
            <a:r>
              <a:rPr lang="en-US" b="1" dirty="0" smtClean="0">
                <a:effectLst>
                  <a:outerShdw blurRad="38100" dist="38100" dir="2700000" algn="tl">
                    <a:srgbClr val="000000">
                      <a:alpha val="43137"/>
                    </a:srgbClr>
                  </a:outerShdw>
                </a:effectLst>
                <a:latin typeface="Arial Rounded MT Bold" panose="020F0704030504030204" pitchFamily="34" charset="0"/>
              </a:rPr>
              <a:t>MODULE 2</a:t>
            </a:r>
            <a:endParaRPr lang="en-US" b="1" dirty="0">
              <a:effectLst>
                <a:outerShdw blurRad="38100" dist="38100" dir="2700000" algn="tl">
                  <a:srgbClr val="000000">
                    <a:alpha val="43137"/>
                  </a:srgbClr>
                </a:outerShdw>
              </a:effectLst>
              <a:latin typeface="Arial Rounded MT Bold" panose="020F0704030504030204" pitchFamily="34" charset="0"/>
            </a:endParaRPr>
          </a:p>
        </p:txBody>
      </p:sp>
      <p:sp>
        <p:nvSpPr>
          <p:cNvPr id="3" name="Content Placeholder 2"/>
          <p:cNvSpPr>
            <a:spLocks noGrp="1"/>
          </p:cNvSpPr>
          <p:nvPr>
            <p:ph idx="1"/>
          </p:nvPr>
        </p:nvSpPr>
        <p:spPr>
          <a:xfrm>
            <a:off x="609599" y="1339215"/>
            <a:ext cx="10972800" cy="4389120"/>
          </a:xfrm>
        </p:spPr>
        <p:txBody>
          <a:bodyPr>
            <a:normAutofit/>
          </a:bodyPr>
          <a:lstStyle/>
          <a:p>
            <a:pPr algn="l" rtl="0">
              <a:buClr>
                <a:schemeClr val="accent1">
                  <a:lumMod val="75000"/>
                </a:schemeClr>
              </a:buClr>
            </a:pPr>
            <a:r>
              <a:rPr lang="en-US" sz="2000" dirty="0">
                <a:effectLst/>
              </a:rPr>
              <a:t> </a:t>
            </a:r>
            <a:r>
              <a:rPr lang="en-US" dirty="0" smtClean="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This project module focuses on the Automation and Analytics Tools to</a:t>
            </a:r>
            <a:r>
              <a:rPr lang="en-US"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r>
              <a:rPr lang="en-US" dirty="0" smtClean="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enhance your custom App development.</a:t>
            </a:r>
          </a:p>
          <a:p>
            <a:pPr>
              <a:buClr>
                <a:schemeClr val="accent1">
                  <a:lumMod val="75000"/>
                </a:schemeClr>
              </a:buClr>
            </a:pPr>
            <a:r>
              <a:rPr lang="en-US" dirty="0" smtClean="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D</a:t>
            </a:r>
            <a:r>
              <a:rPr lang="en-US" b="0" i="0" dirty="0" smtClean="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efine Business logic using Validation rules, Roll-up summary fields, Formulas, Flows &amp; how you track Travel Approvals using Reports and Dashboards.</a:t>
            </a:r>
            <a:endParaRPr lang="en-IN"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663F433F-3554-8617-71B6-87FAA7E8DF19}"/>
              </a:ext>
            </a:extLst>
          </p:cNvPr>
          <p:cNvPicPr>
            <a:picLocks noChangeAspect="1"/>
          </p:cNvPicPr>
          <p:nvPr/>
        </p:nvPicPr>
        <p:blipFill>
          <a:blip r:embed="rId2">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bwMode="auto">
          <a:xfrm>
            <a:off x="6111208" y="3253154"/>
            <a:ext cx="3489992" cy="2417493"/>
          </a:xfrm>
          <a:prstGeom prst="rect">
            <a:avLst/>
          </a:prstGeom>
          <a:noFill/>
          <a:ln w="19050">
            <a:solidFill>
              <a:schemeClr val="tx1"/>
            </a:solid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258" y="321347"/>
            <a:ext cx="10515600" cy="1325563"/>
          </a:xfrm>
        </p:spPr>
        <p:txBody>
          <a:bodyPr>
            <a:normAutofit/>
          </a:bodyPr>
          <a:lstStyle/>
          <a:p>
            <a:pPr algn="ct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Validation Rule that trip end date always &gt;= start date</a:t>
            </a:r>
            <a:r>
              <a:rPr lang="en-IN" sz="3200" b="1" dirty="0">
                <a:effectLst/>
                <a:latin typeface="Calibri Light" panose="020F0302020204030204" pitchFamily="34" charset="0"/>
                <a:ea typeface="Calibri Light" panose="020F0302020204030204" pitchFamily="34" charset="0"/>
                <a:cs typeface="Calibri Light" panose="020F0302020204030204" pitchFamily="34" charset="0"/>
              </a:rPr>
              <a:t/>
            </a:r>
            <a:br>
              <a:rPr lang="en-IN" sz="3200" b="1" dirty="0">
                <a:effectLst/>
                <a:latin typeface="Calibri Light" panose="020F0302020204030204" pitchFamily="34" charset="0"/>
                <a:ea typeface="Calibri Light" panose="020F0302020204030204" pitchFamily="34" charset="0"/>
                <a:cs typeface="Calibri Light" panose="020F0302020204030204" pitchFamily="34" charset="0"/>
              </a:rPr>
            </a:br>
            <a:endParaRPr lang="en-IN" sz="32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180" y="1509822"/>
            <a:ext cx="8450580" cy="4385238"/>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256" y="590668"/>
            <a:ext cx="9914859" cy="745763"/>
          </a:xfrm>
        </p:spPr>
        <p:txBody>
          <a:bodyPr>
            <a:normAutofit/>
          </a:bodyPr>
          <a:lstStyle/>
          <a:p>
            <a:pPr algn="ctr">
              <a:lnSpc>
                <a:spcPct val="107000"/>
              </a:lnSpc>
              <a:spcAft>
                <a:spcPts val="800"/>
              </a:spcAft>
            </a:pP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Creating Formula Fields</a:t>
            </a:r>
            <a:r>
              <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endParaRPr lang="en-IN" sz="3200"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259" y="1821180"/>
            <a:ext cx="8787042" cy="4216663"/>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90" y="401955"/>
            <a:ext cx="10515600" cy="1325563"/>
          </a:xfrm>
        </p:spPr>
        <p:txBody>
          <a:bodyPr>
            <a:normAutofit/>
          </a:bodyPr>
          <a:lstStyle/>
          <a:p>
            <a:pPr algn="ctr"/>
            <a:r>
              <a:rPr lang="en-US" b="1" dirty="0">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CONTENTS</a:t>
            </a:r>
          </a:p>
        </p:txBody>
      </p:sp>
      <p:sp>
        <p:nvSpPr>
          <p:cNvPr id="3" name="Content Placeholder 2"/>
          <p:cNvSpPr>
            <a:spLocks noGrp="1"/>
          </p:cNvSpPr>
          <p:nvPr>
            <p:ph idx="1"/>
          </p:nvPr>
        </p:nvSpPr>
        <p:spPr>
          <a:xfrm>
            <a:off x="684212" y="1447800"/>
            <a:ext cx="8534400" cy="3375212"/>
          </a:xfrm>
        </p:spPr>
        <p:txBody>
          <a:bodyPr>
            <a:normAutofit fontScale="92500" lnSpcReduction="10000"/>
          </a:bodyPr>
          <a:lstStyle/>
          <a:p>
            <a:endParaRPr lang="en-US" dirty="0"/>
          </a:p>
          <a:p>
            <a:pPr marL="0" indent="0">
              <a:buNone/>
            </a:pPr>
            <a:endParaRPr lang="en-US" dirty="0"/>
          </a:p>
          <a:p>
            <a:pPr>
              <a:buClr>
                <a:schemeClr val="accent2">
                  <a:lumMod val="75000"/>
                </a:schemeClr>
              </a:buClr>
              <a:buFont typeface="Wingdings" panose="05000000000000000000" pitchFamily="2" charset="2"/>
              <a:buChar char="Ø"/>
            </a:pPr>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INTRODUCTION TO SALESFORCE</a:t>
            </a:r>
          </a:p>
          <a:p>
            <a:pPr>
              <a:buClr>
                <a:schemeClr val="accent2">
                  <a:lumMod val="75000"/>
                </a:schemeClr>
              </a:buClr>
              <a:buFont typeface="Wingdings" panose="05000000000000000000" pitchFamily="2" charset="2"/>
              <a:buChar char="Ø"/>
            </a:pPr>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INTRODUCTION OF TRAVEL APPROVAL APP</a:t>
            </a:r>
          </a:p>
          <a:p>
            <a:pPr>
              <a:buClr>
                <a:schemeClr val="accent2">
                  <a:lumMod val="75000"/>
                </a:schemeClr>
              </a:buClr>
              <a:buFont typeface="Wingdings" panose="05000000000000000000" pitchFamily="2" charset="2"/>
              <a:buChar char="Ø"/>
            </a:pPr>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MODULE 1</a:t>
            </a:r>
          </a:p>
          <a:p>
            <a:pPr>
              <a:buClr>
                <a:schemeClr val="accent2">
                  <a:lumMod val="75000"/>
                </a:schemeClr>
              </a:buClr>
              <a:buFont typeface="Wingdings" panose="05000000000000000000" pitchFamily="2" charset="2"/>
              <a:buChar char="Ø"/>
            </a:pPr>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MODULE 2</a:t>
            </a:r>
          </a:p>
          <a:p>
            <a:pPr>
              <a:buClr>
                <a:schemeClr val="accent2">
                  <a:lumMod val="75000"/>
                </a:schemeClr>
              </a:buClr>
              <a:buFont typeface="Wingdings" panose="05000000000000000000" pitchFamily="2" charset="2"/>
              <a:buChar char="Ø"/>
            </a:pPr>
            <a:r>
              <a:rPr lang="en-US" sz="22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MODULE 3</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3537" y="2274276"/>
            <a:ext cx="4572000" cy="272854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856" y="504266"/>
            <a:ext cx="10515600" cy="840958"/>
          </a:xfrm>
        </p:spPr>
        <p:txBody>
          <a:bodyPr>
            <a:normAutofit/>
          </a:bodyPr>
          <a:lstStyle/>
          <a:p>
            <a:pPr algn="ctr"/>
            <a:r>
              <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Create a</a:t>
            </a: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flow looks as shown, save and activate</a:t>
            </a:r>
            <a:endParaRPr lang="en-IN" sz="3200"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170" y="1586132"/>
            <a:ext cx="8709660" cy="454746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55" y="463923"/>
            <a:ext cx="11373968" cy="1325563"/>
          </a:xfrm>
        </p:spPr>
        <p:txBody>
          <a:bodyPr>
            <a:normAutofit/>
          </a:bodyPr>
          <a:lstStyle/>
          <a:p>
            <a:pPr algn="ct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Creating an Approval Process to send travel approvals to manager or travel coordinator</a:t>
            </a:r>
            <a:endParaRPr lang="en-IN" sz="3200"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tretch>
            <a:fillRect/>
          </a:stretch>
        </p:blipFill>
        <p:spPr>
          <a:xfrm>
            <a:off x="1583201" y="1652866"/>
            <a:ext cx="8884920" cy="4633633"/>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63894" y="2193093"/>
            <a:ext cx="5424967" cy="3029147"/>
          </a:xfrm>
          <a:ln w="12700">
            <a:solidFill>
              <a:schemeClr val="tx1"/>
            </a:solidFill>
          </a:ln>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5776" y="2175507"/>
            <a:ext cx="4784383" cy="3029539"/>
          </a:xfrm>
          <a:prstGeom prst="rect">
            <a:avLst/>
          </a:prstGeom>
          <a:ln w="12700">
            <a:solidFill>
              <a:schemeClr val="tx1"/>
            </a:solidFill>
          </a:ln>
        </p:spPr>
      </p:pic>
      <p:sp>
        <p:nvSpPr>
          <p:cNvPr id="8" name="TextBox 7">
            <a:extLst>
              <a:ext uri="{FF2B5EF4-FFF2-40B4-BE49-F238E27FC236}">
                <a16:creationId xmlns:a16="http://schemas.microsoft.com/office/drawing/2014/main" xmlns="" id="{4B93FFA8-98B4-12B1-528B-C87F02F6F591}"/>
              </a:ext>
            </a:extLst>
          </p:cNvPr>
          <p:cNvSpPr txBox="1"/>
          <p:nvPr/>
        </p:nvSpPr>
        <p:spPr>
          <a:xfrm>
            <a:off x="1066800" y="833120"/>
            <a:ext cx="10251440" cy="1077218"/>
          </a:xfrm>
          <a:prstGeom prst="rect">
            <a:avLst/>
          </a:prstGeom>
          <a:noFill/>
        </p:spPr>
        <p:txBody>
          <a:bodyPr wrap="square" rtlCol="0">
            <a:spAutoFit/>
          </a:bodyPr>
          <a:lstStyle/>
          <a:p>
            <a:pPr algn="ctr"/>
            <a:r>
              <a:rPr lang="en-US"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Testing the Approval Process Status is Pending Here, Next Submit For Approval</a:t>
            </a:r>
            <a:endPar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49965" cy="1325880"/>
          </a:xfrm>
        </p:spPr>
        <p:txBody>
          <a:bodyPr>
            <a:normAutofit/>
          </a:bodyPr>
          <a:lstStyle/>
          <a:p>
            <a:pPr algn="ct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Using Data import wizard to import travel approval records , later the</a:t>
            </a:r>
            <a:r>
              <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Records imported successfully</a:t>
            </a:r>
            <a:endParaRPr lang="en-IN" sz="3200"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520" y="1943100"/>
            <a:ext cx="8663940" cy="4068165"/>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latin typeface="Calibri Light" panose="020F0302020204030204" pitchFamily="34" charset="0"/>
                <a:ea typeface="Calibri Light" panose="020F0302020204030204" pitchFamily="34" charset="0"/>
                <a:cs typeface="Calibri Light" panose="020F0302020204030204" pitchFamily="34" charset="0"/>
              </a:rPr>
              <a:t>              </a:t>
            </a:r>
            <a:r>
              <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Created Reports and</a:t>
            </a: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Dashboard</a:t>
            </a:r>
            <a:endParaRPr lang="en-IN" sz="3200"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860" y="1919672"/>
            <a:ext cx="5403279" cy="3218807"/>
          </a:xfrm>
          <a:prstGeom prst="rect">
            <a:avLst/>
          </a:prstGeom>
          <a:ln w="12700">
            <a:solidFill>
              <a:schemeClr val="tx1"/>
            </a:solid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5380" y="1919671"/>
            <a:ext cx="5699760" cy="3218807"/>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256" y="295869"/>
            <a:ext cx="9914859" cy="1329004"/>
          </a:xfrm>
        </p:spPr>
        <p:txBody>
          <a:bodyPr>
            <a:normAutofit/>
          </a:bodyPr>
          <a:lstStyle/>
          <a:p>
            <a:pPr algn="ctr"/>
            <a:r>
              <a:rPr lang="en-US" b="1" dirty="0">
                <a:solidFill>
                  <a:schemeClr val="accent1">
                    <a:lumMod val="75000"/>
                  </a:schemeClr>
                </a:solidFill>
                <a:effectLst>
                  <a:outerShdw blurRad="38100" dist="38100" dir="2700000" algn="tl">
                    <a:srgbClr val="000000">
                      <a:alpha val="43137"/>
                    </a:srgbClr>
                  </a:outerShdw>
                </a:effectLst>
                <a:latin typeface="Arial Rounded MT Bold" panose="020F0704030504030204" pitchFamily="34" charset="0"/>
              </a:rPr>
              <a:t>MODULE 3</a:t>
            </a:r>
          </a:p>
        </p:txBody>
      </p:sp>
      <p:sp>
        <p:nvSpPr>
          <p:cNvPr id="3" name="Content Placeholder 2"/>
          <p:cNvSpPr>
            <a:spLocks noGrp="1"/>
          </p:cNvSpPr>
          <p:nvPr>
            <p:ph idx="1"/>
          </p:nvPr>
        </p:nvSpPr>
        <p:spPr>
          <a:xfrm>
            <a:off x="905256" y="1919673"/>
            <a:ext cx="9914860" cy="4123318"/>
          </a:xfrm>
        </p:spPr>
        <p:txBody>
          <a:bodyPr/>
          <a:lstStyle/>
          <a:p>
            <a:pPr marL="0" indent="0" algn="l" rtl="0">
              <a:buClr>
                <a:schemeClr val="accent1">
                  <a:lumMod val="75000"/>
                </a:schemeClr>
              </a:buClr>
              <a:buNone/>
            </a:pPr>
            <a:r>
              <a:rPr lang="en-US" sz="2400" dirty="0" smtClean="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This project module focuses on the coding approach to extend the functional capabilities of your custom App.</a:t>
            </a:r>
          </a:p>
          <a:p>
            <a:pPr marL="0" indent="0">
              <a:buNone/>
            </a:pPr>
            <a:r>
              <a:rPr lang="en-US" sz="2500" b="0" i="0" dirty="0">
                <a:effectLst/>
                <a:latin typeface="Calibri" panose="020F0502020204030204" pitchFamily="34" charset="0"/>
                <a:cs typeface="Calibri" panose="020F0502020204030204" pitchFamily="34" charset="0"/>
              </a:rPr>
              <a:t/>
            </a:r>
            <a:br>
              <a:rPr lang="en-US" sz="2500" b="0" i="0" dirty="0">
                <a:effectLst/>
                <a:latin typeface="Calibri" panose="020F0502020204030204" pitchFamily="34" charset="0"/>
                <a:cs typeface="Calibri" panose="020F0502020204030204" pitchFamily="34" charset="0"/>
              </a:rPr>
            </a:br>
            <a:endParaRPr lang="en-IN" sz="2500" dirty="0">
              <a:latin typeface="Calibri" panose="020F0502020204030204" pitchFamily="34" charset="0"/>
              <a:cs typeface="Calibri" panose="020F0502020204030204" pitchFamily="34" charset="0"/>
            </a:endParaRPr>
          </a:p>
        </p:txBody>
      </p:sp>
      <p:pic>
        <p:nvPicPr>
          <p:cNvPr id="5" name="image3.jpeg" descr="운송 및 호스피탈리티 CRM 소프트웨어- Salesforce (세일즈포스)"/>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05246" y="2866292"/>
            <a:ext cx="3385039" cy="2760785"/>
          </a:xfrm>
          <a:prstGeom prst="rect">
            <a:avLst/>
          </a:prstGeom>
          <a:ln w="12700">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830" y="489256"/>
            <a:ext cx="9914859" cy="1329004"/>
          </a:xfrm>
        </p:spPr>
        <p:txBody>
          <a:bodyPr>
            <a:noAutofit/>
          </a:bodyPr>
          <a:lstStyle/>
          <a:p>
            <a:pPr algn="ctr"/>
            <a:r>
              <a:rPr lang="en-IN" sz="3200" b="1" u="sng" dirty="0">
                <a:effectLst/>
                <a:latin typeface="Calibri Light" panose="020F0302020204030204" pitchFamily="34" charset="0"/>
                <a:ea typeface="Calibri Light" panose="020F0302020204030204" pitchFamily="34" charset="0"/>
                <a:cs typeface="Calibri Light" panose="020F0302020204030204" pitchFamily="34" charset="0"/>
              </a:rPr>
              <a:t>Exercise - 01</a:t>
            </a:r>
            <a:br>
              <a:rPr lang="en-IN" sz="3200" b="1" u="sng" dirty="0">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a:effectLst/>
                <a:latin typeface="Calibri Light" panose="020F0302020204030204" pitchFamily="34" charset="0"/>
                <a:ea typeface="Calibri Light" panose="020F0302020204030204" pitchFamily="34" charset="0"/>
                <a:cs typeface="Calibri Light" panose="020F0302020204030204" pitchFamily="34" charset="0"/>
              </a:rPr>
              <a:t>Creating Code Playground Lightning App with Lead, Account, Contact, Opportunity, Case to navigation profile as system admin</a:t>
            </a:r>
            <a:r>
              <a:rPr lang="en-IN" sz="2500" b="1" dirty="0">
                <a:effectLst/>
                <a:latin typeface="Arial Rounded MT Bold" panose="020F0704030504030204" pitchFamily="34" charset="0"/>
                <a:ea typeface="Calibri" panose="020F0502020204030204" pitchFamily="34" charset="0"/>
                <a:cs typeface="Times New Roman" panose="02020603050405020304" pitchFamily="18" charset="0"/>
              </a:rPr>
              <a:t>. </a:t>
            </a:r>
            <a:endParaRPr lang="en-IN" sz="2500" dirty="0">
              <a:latin typeface="Arial Rounded MT Bold" panose="020F07040305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320" y="2600765"/>
            <a:ext cx="8183880" cy="349758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012"/>
            <a:ext cx="10515600" cy="1646250"/>
          </a:xfrm>
        </p:spPr>
        <p:txBody>
          <a:bodyPr>
            <a:normAutofit/>
          </a:bodyPr>
          <a:lstStyle/>
          <a:p>
            <a:pPr algn="ctr"/>
            <a:r>
              <a:rPr lang="en-IN" sz="3200" b="1" dirty="0">
                <a:effectLst/>
                <a:latin typeface="Calibri Light" panose="020F0302020204030204" pitchFamily="34" charset="0"/>
                <a:ea typeface="Calibri Light" panose="020F0302020204030204" pitchFamily="34" charset="0"/>
                <a:cs typeface="Calibri Light" panose="020F0302020204030204" pitchFamily="34" charset="0"/>
              </a:rPr>
              <a:t>Creating custom objects Customer , Billing and add related fields</a:t>
            </a:r>
            <a:endParaRPr lang="en-IN" sz="32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799350"/>
            <a:ext cx="5402580" cy="3611881"/>
          </a:xfrm>
          <a:prstGeom prst="rect">
            <a:avLst/>
          </a:prstGeom>
          <a:ln w="12700">
            <a:solidFill>
              <a:schemeClr val="tx1"/>
            </a:solid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0300" y="1799351"/>
            <a:ext cx="5455920" cy="361188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3200" b="1" u="sng"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Exercise - 02</a:t>
            </a:r>
            <a:br>
              <a:rPr lang="en-IN" sz="3200" b="1" u="sng"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Define a String Variable &amp; use string method ‘</a:t>
            </a:r>
            <a:r>
              <a:rPr lang="en-IN" sz="32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endsWith</a:t>
            </a: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to display the output</a:t>
            </a:r>
            <a:r>
              <a:rPr lang="en-IN" sz="3200" b="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t>
            </a:r>
            <a:endPar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0108" y="2264353"/>
            <a:ext cx="6453554" cy="3819924"/>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9140" y="286921"/>
            <a:ext cx="6088380" cy="2806799"/>
          </a:xfrm>
          <a:prstGeom prst="rect">
            <a:avLst/>
          </a:prstGeom>
          <a:ln w="12700">
            <a:solidFill>
              <a:schemeClr val="tx1"/>
            </a:solidFill>
          </a:ln>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9140" y="3558540"/>
            <a:ext cx="6252210" cy="3215639"/>
          </a:xfrm>
          <a:prstGeom prst="rect">
            <a:avLst/>
          </a:prstGeom>
          <a:ln w="12700">
            <a:solidFill>
              <a:schemeClr val="tx1"/>
            </a:solidFill>
          </a:ln>
        </p:spPr>
      </p:pic>
      <p:sp>
        <p:nvSpPr>
          <p:cNvPr id="5" name="TextBox 4">
            <a:extLst>
              <a:ext uri="{FF2B5EF4-FFF2-40B4-BE49-F238E27FC236}">
                <a16:creationId xmlns:a16="http://schemas.microsoft.com/office/drawing/2014/main" xmlns="" id="{72D35AC7-D7AC-BC53-80A1-39788080C6F0}"/>
              </a:ext>
            </a:extLst>
          </p:cNvPr>
          <p:cNvSpPr txBox="1"/>
          <p:nvPr/>
        </p:nvSpPr>
        <p:spPr>
          <a:xfrm>
            <a:off x="768838" y="803819"/>
            <a:ext cx="4409440" cy="1015663"/>
          </a:xfrm>
          <a:prstGeom prst="rect">
            <a:avLst/>
          </a:prstGeom>
          <a:noFill/>
        </p:spPr>
        <p:txBody>
          <a:bodyPr wrap="square">
            <a:spAutoFit/>
          </a:bodyPr>
          <a:lstStyle/>
          <a:p>
            <a:r>
              <a:rPr lang="en-IN" sz="20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2. Define 2 Date type variables, use Date method today() &amp; </a:t>
            </a:r>
            <a:r>
              <a:rPr lang="en-IN" sz="20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addDays</a:t>
            </a:r>
            <a:r>
              <a:rPr lang="en-IN" sz="20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(30) to display the output</a:t>
            </a:r>
            <a:endParaRPr lang="en-IN" sz="20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xmlns="" id="{B9CB6804-1C01-48F0-C0C1-A656C125B128}"/>
              </a:ext>
            </a:extLst>
          </p:cNvPr>
          <p:cNvSpPr txBox="1"/>
          <p:nvPr/>
        </p:nvSpPr>
        <p:spPr>
          <a:xfrm>
            <a:off x="690880" y="3342640"/>
            <a:ext cx="4602480" cy="690880"/>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xmlns="" id="{96D51C65-5B0A-0120-0C5D-EF60776BF6DF}"/>
              </a:ext>
            </a:extLst>
          </p:cNvPr>
          <p:cNvSpPr txBox="1"/>
          <p:nvPr/>
        </p:nvSpPr>
        <p:spPr>
          <a:xfrm>
            <a:off x="812800" y="3846457"/>
            <a:ext cx="4165600" cy="1015663"/>
          </a:xfrm>
          <a:prstGeom prst="rect">
            <a:avLst/>
          </a:prstGeom>
          <a:noFill/>
        </p:spPr>
        <p:txBody>
          <a:bodyPr wrap="square" rtlCol="0">
            <a:spAutoFit/>
          </a:bodyPr>
          <a:lstStyle/>
          <a:p>
            <a:r>
              <a:rPr lang="en-US" sz="20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3. Display the Output of an integer variable from string ‘10’ and then add 20 to it.</a:t>
            </a:r>
            <a:endParaRPr lang="en-IN" sz="20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101" y="142463"/>
            <a:ext cx="8534400" cy="1507067"/>
          </a:xfrm>
        </p:spPr>
        <p:txBody>
          <a:bodyPr>
            <a:normAutofit/>
          </a:bodyPr>
          <a:lstStyle/>
          <a:p>
            <a:pPr algn="ctr"/>
            <a:r>
              <a:rPr lang="en-US" b="1" dirty="0">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INTRODUCTION TO SALESFORCE</a:t>
            </a:r>
          </a:p>
        </p:txBody>
      </p:sp>
      <p:sp>
        <p:nvSpPr>
          <p:cNvPr id="3" name="Content Placeholder 2"/>
          <p:cNvSpPr>
            <a:spLocks noGrp="1"/>
          </p:cNvSpPr>
          <p:nvPr>
            <p:ph idx="1"/>
          </p:nvPr>
        </p:nvSpPr>
        <p:spPr>
          <a:xfrm>
            <a:off x="481849" y="2108916"/>
            <a:ext cx="7204826" cy="4227395"/>
          </a:xfrm>
        </p:spPr>
        <p:txBody>
          <a:bodyPr>
            <a:normAutofit/>
          </a:bodyPr>
          <a:lstStyle/>
          <a:p>
            <a:pPr>
              <a:lnSpc>
                <a:spcPct val="150000"/>
              </a:lnSpc>
              <a:buClr>
                <a:schemeClr val="accent1">
                  <a:lumMod val="75000"/>
                </a:schemeClr>
              </a:buClr>
            </a:pPr>
            <a:r>
              <a:rPr lang="en-US" dirty="0"/>
              <a:t>What is salesforce? </a:t>
            </a:r>
          </a:p>
          <a:p>
            <a:pPr>
              <a:lnSpc>
                <a:spcPct val="150000"/>
              </a:lnSpc>
              <a:buClr>
                <a:schemeClr val="accent1">
                  <a:lumMod val="75000"/>
                </a:schemeClr>
              </a:buClr>
            </a:pPr>
            <a:r>
              <a:rPr lang="en-US" dirty="0"/>
              <a:t>Why do we use salesforce?</a:t>
            </a:r>
          </a:p>
          <a:p>
            <a:pPr>
              <a:lnSpc>
                <a:spcPct val="150000"/>
              </a:lnSpc>
              <a:buClr>
                <a:schemeClr val="accent1">
                  <a:lumMod val="75000"/>
                </a:schemeClr>
              </a:buClr>
            </a:pPr>
            <a:r>
              <a:rPr lang="en-IN" dirty="0"/>
              <a:t>What does Salesforce do?</a:t>
            </a:r>
          </a:p>
          <a:p>
            <a:pPr>
              <a:lnSpc>
                <a:spcPct val="150000"/>
              </a:lnSpc>
              <a:buClr>
                <a:schemeClr val="accent1">
                  <a:lumMod val="75000"/>
                </a:schemeClr>
              </a:buClr>
            </a:pPr>
            <a:r>
              <a:rPr lang="en-US" dirty="0"/>
              <a:t>What are the benefits of Salesforce ?</a:t>
            </a:r>
          </a:p>
          <a:p>
            <a:pPr marL="0" indent="0">
              <a:lnSpc>
                <a:spcPct val="150000"/>
              </a:lnSpc>
              <a:buClr>
                <a:schemeClr val="accent1">
                  <a:lumMod val="75000"/>
                </a:schemeClr>
              </a:buClr>
              <a:buNone/>
            </a:pPr>
            <a:endParaRPr lang="en-US"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2676" y="2396877"/>
            <a:ext cx="3330947" cy="2236669"/>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tretch>
            <a:fillRect/>
          </a:stretch>
        </p:blipFill>
        <p:spPr>
          <a:xfrm>
            <a:off x="6141720" y="396240"/>
            <a:ext cx="5532120" cy="2743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3515360"/>
            <a:ext cx="5577840" cy="2636520"/>
          </a:xfrm>
          <a:prstGeom prst="rect">
            <a:avLst/>
          </a:prstGeom>
        </p:spPr>
      </p:pic>
      <p:sp>
        <p:nvSpPr>
          <p:cNvPr id="2" name="TextBox 1">
            <a:extLst>
              <a:ext uri="{FF2B5EF4-FFF2-40B4-BE49-F238E27FC236}">
                <a16:creationId xmlns:a16="http://schemas.microsoft.com/office/drawing/2014/main" xmlns="" id="{F44F8C22-ADFC-A3BD-F934-502125D1CC4C}"/>
              </a:ext>
            </a:extLst>
          </p:cNvPr>
          <p:cNvSpPr txBox="1"/>
          <p:nvPr/>
        </p:nvSpPr>
        <p:spPr>
          <a:xfrm>
            <a:off x="809943" y="891540"/>
            <a:ext cx="4744720" cy="707886"/>
          </a:xfrm>
          <a:prstGeom prst="rect">
            <a:avLst/>
          </a:prstGeom>
          <a:noFill/>
        </p:spPr>
        <p:txBody>
          <a:bodyPr wrap="square" rtlCol="0">
            <a:spAutoFit/>
          </a:bodyPr>
          <a:lstStyle/>
          <a:p>
            <a:r>
              <a:rPr lang="en-US" sz="20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4.Define a string variable &amp; Use String method  length() to Display the output</a:t>
            </a:r>
            <a:endParaRPr lang="en-IN" sz="20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xmlns="" id="{F5CB8267-3153-338A-B94C-910B402484A0}"/>
              </a:ext>
            </a:extLst>
          </p:cNvPr>
          <p:cNvSpPr txBox="1"/>
          <p:nvPr/>
        </p:nvSpPr>
        <p:spPr>
          <a:xfrm>
            <a:off x="975360" y="3624312"/>
            <a:ext cx="3891280" cy="1015663"/>
          </a:xfrm>
          <a:prstGeom prst="rect">
            <a:avLst/>
          </a:prstGeom>
          <a:noFill/>
        </p:spPr>
        <p:txBody>
          <a:bodyPr wrap="square" rtlCol="0">
            <a:spAutoFit/>
          </a:bodyPr>
          <a:lstStyle/>
          <a:p>
            <a:r>
              <a:rPr lang="en-US" sz="20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5.Define a list of integer and display the output using add(), get(), set() , clear() , Methods</a:t>
            </a:r>
            <a:endParaRPr lang="en-IN" sz="20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41630" y="365125"/>
            <a:ext cx="11012170" cy="1325880"/>
          </a:xfrm>
        </p:spPr>
        <p:txBody>
          <a:bodyPr>
            <a:normAutofit/>
          </a:bodyPr>
          <a:lstStyle/>
          <a:p>
            <a:pPr algn="ct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Use Execute Anonymous to define and execute the following code to display the value of x = 0 to 9.</a:t>
            </a:r>
            <a:endPar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2019" y="2118946"/>
            <a:ext cx="7840980" cy="377190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6523"/>
            <a:ext cx="9636760" cy="1409726"/>
          </a:xfrm>
        </p:spPr>
        <p:txBody>
          <a:bodyPr>
            <a:noAutofit/>
          </a:bodyPr>
          <a:lstStyle/>
          <a:p>
            <a:pPr algn="ctr">
              <a:lnSpc>
                <a:spcPct val="107000"/>
              </a:lnSpc>
              <a:spcAft>
                <a:spcPts val="800"/>
              </a:spcAft>
            </a:pPr>
            <a:r>
              <a:rPr lang="en-IN" sz="28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Exercise -03</a:t>
            </a:r>
            <a:r>
              <a:rPr lang="en-IN" sz="2800" b="1"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Answer </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the following in True or False: </a:t>
            </a:r>
            <a:b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Integer </a:t>
            </a:r>
            <a:r>
              <a:rPr lang="en-IN" sz="28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myunlucklyNumber</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 7;  Integer </a:t>
            </a:r>
            <a:r>
              <a:rPr lang="en-IN" sz="28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myluckyNumber</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 15; </a:t>
            </a:r>
            <a:b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myluckyNumber</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 </a:t>
            </a:r>
            <a:r>
              <a:rPr lang="en-IN" sz="28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myunlucklyNumber</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 </a:t>
            </a:r>
            <a:r>
              <a:rPr lang="en-IN" sz="28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8.</a:t>
            </a:r>
            <a:endParaRPr lang="en-IN" sz="28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3080" y="2386232"/>
            <a:ext cx="8061960" cy="372618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15153"/>
            <a:ext cx="10515600" cy="1680005"/>
          </a:xfrm>
        </p:spPr>
        <p:txBody>
          <a:bodyPr>
            <a:normAutofit/>
          </a:bodyPr>
          <a:lstStyle/>
          <a:p>
            <a:pPr algn="ctr">
              <a:lnSpc>
                <a:spcPct val="100000"/>
              </a:lnSpc>
              <a:spcAft>
                <a:spcPts val="800"/>
              </a:spcAft>
            </a:pPr>
            <a:r>
              <a:rPr lang="en-IN" sz="30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IN" sz="3000" b="1" u="sng"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Exercise-04</a:t>
            </a:r>
            <a:r>
              <a:rPr lang="en-IN" sz="30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30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0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Answer </a:t>
            </a:r>
            <a:r>
              <a:rPr lang="en-IN" sz="30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the following in True Or False: </a:t>
            </a:r>
            <a:br>
              <a:rPr lang="en-IN" sz="30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0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Boolean </a:t>
            </a:r>
            <a:r>
              <a:rPr lang="en-IN" sz="30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isFalse</a:t>
            </a:r>
            <a:r>
              <a:rPr lang="en-IN" sz="30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 false;  Boolean </a:t>
            </a:r>
            <a:r>
              <a:rPr lang="en-IN" sz="30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isTrue</a:t>
            </a:r>
            <a:r>
              <a:rPr lang="en-IN" sz="30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 true;</a:t>
            </a:r>
            <a:endParaRPr lang="en-IN" sz="3000"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820" y="2438400"/>
            <a:ext cx="7780020" cy="355092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86871"/>
            <a:ext cx="10663518" cy="1927411"/>
          </a:xfrm>
        </p:spPr>
        <p:txBody>
          <a:bodyPr>
            <a:noAutofit/>
          </a:bodyPr>
          <a:lstStyle/>
          <a:p>
            <a:pPr algn="ctr">
              <a:lnSpc>
                <a:spcPct val="107000"/>
              </a:lnSpc>
              <a:spcAft>
                <a:spcPts val="800"/>
              </a:spcAft>
            </a:pPr>
            <a:r>
              <a:rPr lang="en-IN" sz="2800" b="1"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Exercise -05</a:t>
            </a:r>
            <a:r>
              <a:rPr lang="en-IN" sz="2800" b="1" u="sng"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r>
            <a:br>
              <a:rPr lang="en-IN" sz="2800" b="1" u="sng"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br>
            <a:r>
              <a:rPr lang="en-IN" sz="28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Answer </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the following in True Or False:</a:t>
            </a:r>
            <a:b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Date tomorrow = </a:t>
            </a:r>
            <a:r>
              <a:rPr lang="en-IN" sz="28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Date.today</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t>
            </a:r>
            <a:r>
              <a:rPr lang="en-IN" sz="28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addDays</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(1); </a:t>
            </a:r>
            <a:r>
              <a:rPr lang="en-IN" sz="28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Date </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today = </a:t>
            </a:r>
            <a:r>
              <a:rPr lang="en-IN" sz="28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Date.today</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t>
            </a:r>
            <a:b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today != tomorrow</a:t>
            </a:r>
            <a:endParaRPr lang="en-IN" sz="28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1149" y="2424333"/>
            <a:ext cx="7551420" cy="393192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17"/>
            <a:ext cx="10515600" cy="1527994"/>
          </a:xfrm>
        </p:spPr>
        <p:txBody>
          <a:bodyPr>
            <a:normAutofit/>
          </a:bodyPr>
          <a:lstStyle/>
          <a:p>
            <a:pPr>
              <a:lnSpc>
                <a:spcPct val="107000"/>
              </a:lnSpc>
              <a:spcAft>
                <a:spcPts val="800"/>
              </a:spcAft>
            </a:pPr>
            <a:r>
              <a:rPr lang="en-IN" sz="2800" b="1"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Exercise-06</a:t>
            </a:r>
            <a:r>
              <a:rPr lang="en-IN" sz="2800" b="1"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Write </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 program and execute to demo the use of “</a:t>
            </a:r>
            <a:r>
              <a:rPr lang="en-IN" sz="28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If..else</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if...else”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4540" y="1770771"/>
            <a:ext cx="8122920" cy="438912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199" y="257749"/>
            <a:ext cx="11479824" cy="1325563"/>
          </a:xfrm>
        </p:spPr>
        <p:txBody>
          <a:bodyPr>
            <a:noAutofit/>
          </a:bodyPr>
          <a:lstStyle/>
          <a:p>
            <a:pPr>
              <a:lnSpc>
                <a:spcPct val="107000"/>
              </a:lnSpc>
              <a:spcAft>
                <a:spcPts val="800"/>
              </a:spcAft>
            </a:pPr>
            <a:r>
              <a:rPr lang="en-IN" sz="28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Exercise-07</a:t>
            </a:r>
            <a:r>
              <a:rPr lang="en-IN" sz="2800" b="1"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Write </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 program to execute and demo the use of “Apex – for Loop”</a:t>
            </a:r>
            <a:r>
              <a:rPr lang="en-IN" sz="2800" b="1" dirty="0">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dirty="0">
                <a:effectLst/>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198077" y="1902777"/>
            <a:ext cx="7447085" cy="3908938"/>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360" y="589281"/>
            <a:ext cx="10515600" cy="1013012"/>
          </a:xfrm>
        </p:spPr>
        <p:txBody>
          <a:bodyPr>
            <a:noAutofit/>
          </a:bodyPr>
          <a:lstStyle/>
          <a:p>
            <a:pPr algn="ctr">
              <a:lnSpc>
                <a:spcPct val="107000"/>
              </a:lnSpc>
              <a:spcAft>
                <a:spcPts val="800"/>
              </a:spcAft>
            </a:pPr>
            <a:r>
              <a:rPr lang="en-IN" sz="28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u="sng"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Exercise-08</a:t>
            </a:r>
            <a:r>
              <a:rPr lang="en-IN" sz="2800" b="1"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Write a Class to demo the use of Constants in Apex</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060" y="2118067"/>
            <a:ext cx="5768340" cy="3244691"/>
          </a:xfrm>
          <a:prstGeom prst="rect">
            <a:avLst/>
          </a:prstGeom>
          <a:ln w="12700">
            <a:solidFill>
              <a:schemeClr val="tx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0" y="2128068"/>
            <a:ext cx="5413375" cy="323469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256" y="590668"/>
            <a:ext cx="9914859" cy="1062286"/>
          </a:xfrm>
        </p:spPr>
        <p:txBody>
          <a:bodyPr>
            <a:normAutofit/>
          </a:bodyPr>
          <a:lstStyle/>
          <a:p>
            <a:pPr algn="ctr">
              <a:lnSpc>
                <a:spcPct val="107000"/>
              </a:lnSpc>
              <a:spcAft>
                <a:spcPts val="800"/>
              </a:spcAft>
            </a:pPr>
            <a:r>
              <a:rPr lang="en-IN" sz="2800" b="1" u="sng"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Exercise-09</a:t>
            </a:r>
            <a:r>
              <a:rPr lang="en-IN" sz="2800"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2800"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Write a Class to demo the use of Interface in Apex</a:t>
            </a:r>
            <a:endParaRPr lang="en-IN" sz="28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6" name="Content Placeholder 9"/>
          <p:cNvPicPr>
            <a:picLocks noGrp="1" noChangeAspect="1"/>
          </p:cNvPicPr>
          <p:nvPr/>
        </p:nvPicPr>
        <p:blipFill rotWithShape="1">
          <a:blip r:embed="rId2" cstate="print">
            <a:extLst>
              <a:ext uri="{28A0092B-C50C-407E-A947-70E740481C1C}">
                <a14:useLocalDpi xmlns:a14="http://schemas.microsoft.com/office/drawing/2010/main" val="0"/>
              </a:ext>
            </a:extLst>
          </a:blip>
          <a:srcRect t="6786" b="5644"/>
          <a:stretch/>
        </p:blipFill>
        <p:spPr>
          <a:xfrm>
            <a:off x="1677909" y="2031023"/>
            <a:ext cx="8396568" cy="434340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1"/>
            <a:ext cx="10515600" cy="1855177"/>
          </a:xfrm>
        </p:spPr>
        <p:txBody>
          <a:bodyPr>
            <a:normAutofit/>
          </a:bodyPr>
          <a:lstStyle/>
          <a:p>
            <a:pPr algn="ctr">
              <a:lnSpc>
                <a:spcPct val="107000"/>
              </a:lnSpc>
              <a:spcAft>
                <a:spcPts val="800"/>
              </a:spcAft>
            </a:pPr>
            <a:r>
              <a:rPr lang="en-IN" sz="2800" b="1" u="sng"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Exercise-10</a:t>
            </a:r>
            <a:r>
              <a:rPr lang="en-IN" sz="2800" b="1"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Demo on DML Insert Operation Using Database methods </a:t>
            </a:r>
            <a:b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Insert </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 Customer Record First using simple DML Statement</a:t>
            </a:r>
            <a:endParaRPr lang="en-IN" sz="28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7880" y="2189871"/>
            <a:ext cx="8016240" cy="400050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606" y="306016"/>
            <a:ext cx="9914859" cy="1329004"/>
          </a:xfrm>
        </p:spPr>
        <p:txBody>
          <a:bodyPr>
            <a:normAutofit/>
          </a:bodyPr>
          <a:lstStyle/>
          <a:p>
            <a:pPr algn="ctr"/>
            <a:r>
              <a:rPr lang="en-US" b="1" dirty="0">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INTRODUCTION </a:t>
            </a:r>
            <a:r>
              <a:rPr lang="en-US" b="1" dirty="0" smtClean="0">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TO </a:t>
            </a:r>
            <a:r>
              <a:rPr lang="en-US" b="1" dirty="0">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TRAVEL APPROVAL APP</a:t>
            </a:r>
          </a:p>
        </p:txBody>
      </p:sp>
      <p:sp>
        <p:nvSpPr>
          <p:cNvPr id="3" name="Content Placeholder 2"/>
          <p:cNvSpPr>
            <a:spLocks noGrp="1"/>
          </p:cNvSpPr>
          <p:nvPr>
            <p:ph idx="1"/>
          </p:nvPr>
        </p:nvSpPr>
        <p:spPr>
          <a:xfrm>
            <a:off x="727561" y="1776503"/>
            <a:ext cx="7908316" cy="4632312"/>
          </a:xfrm>
        </p:spPr>
        <p:txBody>
          <a:bodyPr>
            <a:noAutofit/>
          </a:bodyPr>
          <a:lstStyle/>
          <a:p>
            <a:pPr algn="l">
              <a:buClr>
                <a:schemeClr val="accent1">
                  <a:lumMod val="75000"/>
                </a:schemeClr>
              </a:buClr>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The travel approval project in Salesforce is a system designed to automate and streamline the process of requesting and approving travel expenses for employees. The project involves several components, including a custom object to track travel requests, a custom approval process, and various integrations with external systems.</a:t>
            </a:r>
          </a:p>
          <a:p>
            <a:pPr algn="l">
              <a:buClr>
                <a:schemeClr val="accent1">
                  <a:lumMod val="75000"/>
                </a:schemeClr>
              </a:buClr>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Overall, the travel approval project in Salesforce provides a streamlined and efficient way for employees to request and manage travel expenses, while also providing managers with the tools they need to ensure that all expenses are approved and accounted for.</a:t>
            </a:r>
          </a:p>
          <a:p>
            <a:endParaRPr lang="en-IN"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9521" y="2401888"/>
            <a:ext cx="2936642" cy="278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8300" y="462756"/>
            <a:ext cx="10515600" cy="2198688"/>
          </a:xfrm>
        </p:spPr>
        <p:txBody>
          <a:bodyPr>
            <a:noAutofit/>
          </a:bodyPr>
          <a:lstStyle/>
          <a:p>
            <a:pPr algn="ctr">
              <a:lnSpc>
                <a:spcPct val="107000"/>
              </a:lnSpc>
              <a:spcAft>
                <a:spcPts val="800"/>
              </a:spcAft>
            </a:pPr>
            <a:r>
              <a:rPr lang="en-IN" sz="2800" b="1" u="sng"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Exercise-11</a:t>
            </a:r>
            <a:r>
              <a:rPr lang="en-IN" sz="2800" b="1"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Write </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and execute SOQL queries from Developer Console</a:t>
            </a:r>
            <a:r>
              <a:rPr lang="en-IN" sz="2800" b="1" dirty="0">
                <a:latin typeface="Calibri Light" panose="020F0302020204030204" pitchFamily="34" charset="0"/>
                <a:ea typeface="Calibri Light" panose="020F0302020204030204" pitchFamily="34" charset="0"/>
                <a:cs typeface="Calibri Light" panose="020F0302020204030204" pitchFamily="34" charset="0"/>
              </a:rPr>
              <a:t/>
            </a:r>
            <a:br>
              <a:rPr lang="en-IN" sz="2800" b="1" dirty="0">
                <a:latin typeface="Calibri Light" panose="020F0302020204030204" pitchFamily="34" charset="0"/>
                <a:ea typeface="Calibri Light" panose="020F0302020204030204" pitchFamily="34" charset="0"/>
                <a:cs typeface="Calibri Light" panose="020F0302020204030204" pitchFamily="34" charset="0"/>
              </a:rPr>
            </a:br>
            <a:r>
              <a:rPr lang="en-IN" sz="2800" b="1" dirty="0">
                <a:latin typeface="Calibri Light" panose="020F0302020204030204" pitchFamily="34" charset="0"/>
                <a:ea typeface="Calibri Light" panose="020F0302020204030204" pitchFamily="34" charset="0"/>
                <a:cs typeface="Calibri Light" panose="020F0302020204030204" pitchFamily="34" charset="0"/>
              </a:rPr>
              <a:t/>
            </a:r>
            <a:br>
              <a:rPr lang="en-IN" sz="2800" b="1" dirty="0">
                <a:latin typeface="Calibri Light" panose="020F0302020204030204" pitchFamily="34" charset="0"/>
                <a:ea typeface="Calibri Light" panose="020F0302020204030204" pitchFamily="34" charset="0"/>
                <a:cs typeface="Calibri Light" panose="020F0302020204030204" pitchFamily="34" charset="0"/>
              </a:rPr>
            </a:br>
            <a:r>
              <a:rPr lang="en-IN" sz="2800" b="1" dirty="0">
                <a:latin typeface="Calibri Light" panose="020F0302020204030204" pitchFamily="34" charset="0"/>
                <a:ea typeface="Calibri Light" panose="020F0302020204030204" pitchFamily="34" charset="0"/>
                <a:cs typeface="Calibri Light" panose="020F0302020204030204" pitchFamily="34" charset="0"/>
              </a:rPr>
              <a:t/>
            </a:r>
            <a:br>
              <a:rPr lang="en-IN" sz="2800" b="1" dirty="0">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8860" y="1896207"/>
            <a:ext cx="7277100" cy="382524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1805"/>
            <a:ext cx="10515600" cy="1325563"/>
          </a:xfrm>
        </p:spPr>
        <p:txBody>
          <a:bodyPr>
            <a:noAutofit/>
          </a:bodyPr>
          <a:lstStyle/>
          <a:p>
            <a:pPr algn="ctr">
              <a:lnSpc>
                <a:spcPct val="107000"/>
              </a:lnSpc>
              <a:spcAft>
                <a:spcPts val="800"/>
              </a:spcAft>
            </a:pPr>
            <a:r>
              <a:rPr lang="en-IN" sz="2800" b="1" u="sng"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Exercise-12</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Write an Apex Trigger, Name = </a:t>
            </a:r>
            <a:r>
              <a:rPr lang="en-IN" sz="28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CustomerTrigger</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IN" sz="2800" b="1" dirty="0">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dirty="0">
                <a:effectLst/>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160" y="1531620"/>
            <a:ext cx="5486400" cy="3934460"/>
          </a:xfrm>
          <a:prstGeom prst="rect">
            <a:avLst/>
          </a:prstGeom>
          <a:ln w="12700">
            <a:solidFill>
              <a:schemeClr val="tx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850" y="1531620"/>
            <a:ext cx="5722620" cy="3934460"/>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5340" y="357505"/>
            <a:ext cx="10515600" cy="2046381"/>
          </a:xfrm>
        </p:spPr>
        <p:txBody>
          <a:bodyPr>
            <a:normAutofit/>
          </a:bodyPr>
          <a:lstStyle/>
          <a:p>
            <a:pPr algn="ctr">
              <a:lnSpc>
                <a:spcPct val="107000"/>
              </a:lnSpc>
              <a:spcAft>
                <a:spcPts val="800"/>
              </a:spcAft>
            </a:pPr>
            <a:r>
              <a:rPr lang="en-IN" sz="2800" b="1" u="sng"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Exercise-13                         </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Write a Test Class for </a:t>
            </a:r>
            <a:r>
              <a:rPr lang="en-IN" sz="2800" b="1"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CustomerTrigger</a:t>
            </a:r>
            <a:r>
              <a:rPr lang="en-IN" sz="28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IN" sz="2800" b="1" dirty="0">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dirty="0">
                <a:effectLst/>
                <a:latin typeface="Calibri Light" panose="020F0302020204030204" pitchFamily="34" charset="0"/>
                <a:ea typeface="Calibri Light" panose="020F0302020204030204" pitchFamily="34" charset="0"/>
                <a:cs typeface="Calibri Light" panose="020F0302020204030204" pitchFamily="34" charset="0"/>
              </a:rPr>
            </a:br>
            <a:endParaRPr lang="en-IN" sz="28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6633" y="2133600"/>
            <a:ext cx="7275094" cy="3625362"/>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8900" y="3406140"/>
            <a:ext cx="4800600" cy="2278380"/>
          </a:xfrm>
          <a:prstGeom prst="rect">
            <a:avLst/>
          </a:prstGeom>
          <a:ln w="12700">
            <a:solidFill>
              <a:schemeClr val="tx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900" y="922020"/>
            <a:ext cx="4800600" cy="2216977"/>
          </a:xfrm>
          <a:prstGeom prst="rect">
            <a:avLst/>
          </a:prstGeom>
          <a:ln w="12700">
            <a:solidFill>
              <a:schemeClr val="tx1"/>
            </a:solidFill>
          </a:ln>
        </p:spPr>
      </p:pic>
      <p:sp>
        <p:nvSpPr>
          <p:cNvPr id="2" name="TextBox 1">
            <a:extLst>
              <a:ext uri="{FF2B5EF4-FFF2-40B4-BE49-F238E27FC236}">
                <a16:creationId xmlns:a16="http://schemas.microsoft.com/office/drawing/2014/main" xmlns="" id="{2E4EF44A-3542-7C21-C71E-C1975F1B25C5}"/>
              </a:ext>
            </a:extLst>
          </p:cNvPr>
          <p:cNvSpPr txBox="1"/>
          <p:nvPr/>
        </p:nvSpPr>
        <p:spPr>
          <a:xfrm>
            <a:off x="492979" y="1130129"/>
            <a:ext cx="6229034" cy="707886"/>
          </a:xfrm>
          <a:prstGeom prst="rect">
            <a:avLst/>
          </a:prstGeom>
          <a:noFill/>
        </p:spPr>
        <p:txBody>
          <a:bodyPr wrap="square" rtlCol="0">
            <a:spAutoFit/>
          </a:bodyPr>
          <a:lstStyle/>
          <a:p>
            <a:r>
              <a:rPr lang="en-US" sz="2000" b="1" u="sng"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Exercise </a:t>
            </a:r>
            <a:r>
              <a:rPr lang="en-US" sz="2000" b="1" u="sng"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-14</a:t>
            </a:r>
            <a:endParaRPr lang="en-US" sz="2000" b="1" u="sng"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r>
              <a:rPr lang="en-US" sz="2000" b="1" dirty="0" err="1">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ApexTrigger</a:t>
            </a:r>
            <a:r>
              <a:rPr lang="en-US" sz="20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,Name = </a:t>
            </a:r>
            <a:r>
              <a:rPr lang="en-US" sz="2000" b="1" dirty="0" err="1">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DisqualifytestLeads</a:t>
            </a:r>
            <a:endParaRPr lang="en-IN" sz="20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xmlns="" id="{2F3278B4-21EF-F358-6B47-B356AAE3B8EE}"/>
              </a:ext>
            </a:extLst>
          </p:cNvPr>
          <p:cNvSpPr txBox="1"/>
          <p:nvPr/>
        </p:nvSpPr>
        <p:spPr>
          <a:xfrm>
            <a:off x="598487" y="4002597"/>
            <a:ext cx="5040313" cy="707886"/>
          </a:xfrm>
          <a:prstGeom prst="rect">
            <a:avLst/>
          </a:prstGeom>
          <a:noFill/>
        </p:spPr>
        <p:txBody>
          <a:bodyPr wrap="square" rtlCol="0">
            <a:spAutoFit/>
          </a:bodyPr>
          <a:lstStyle/>
          <a:p>
            <a:r>
              <a:rPr lang="en-US" sz="2000" b="1" u="sng"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Exercise </a:t>
            </a:r>
            <a:r>
              <a:rPr lang="en-US" sz="2000" b="1" u="sng" dirty="0" smtClean="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-15</a:t>
            </a:r>
            <a:endParaRPr lang="en-US" sz="2000" b="1" u="sng"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r>
              <a:rPr lang="en-US" sz="20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Write a test class for </a:t>
            </a:r>
            <a:r>
              <a:rPr lang="en-US" sz="2000" b="1" dirty="0" err="1">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Disqualifytestleads</a:t>
            </a:r>
            <a:endParaRPr lang="en-IN" sz="20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800" b="1" i="0" u="sng"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Exercise-16</a:t>
            </a:r>
            <a:r>
              <a:rPr lang="en-US" sz="2800" b="0" i="0"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US" sz="2800" b="0" i="0"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US" sz="2800" b="1" i="0"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Create a Visualforce page which displays Opportunity fields as output fields.</a:t>
            </a:r>
            <a:endParaRPr lang="en-IN" sz="28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46886" y="2253984"/>
            <a:ext cx="4692268" cy="2593238"/>
          </a:xfrm>
          <a:prstGeom prst="rect">
            <a:avLst/>
          </a:prstGeom>
          <a:ln w="12700">
            <a:solidFill>
              <a:schemeClr val="tx1"/>
            </a:solidFill>
          </a:ln>
        </p:spPr>
      </p:pic>
      <p:pic>
        <p:nvPicPr>
          <p:cNvPr id="3" name="Content Placeholder 2"/>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58034" y="2206725"/>
            <a:ext cx="5202445" cy="2687755"/>
          </a:xfrm>
          <a:ln w="12700">
            <a:solidFill>
              <a:schemeClr val="tx1"/>
            </a:solid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2800" b="1" i="0" u="sng"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Exercise-17</a:t>
            </a:r>
            <a:r>
              <a:rPr lang="en-IN" sz="2800" b="0" i="0"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0" i="0"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US" sz="2800" b="1" i="0"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Create a Visualforce page which shows a list of Accounts linked to their record pages</a:t>
            </a:r>
            <a:endParaRPr lang="en-IN" sz="28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40028" y="2123542"/>
            <a:ext cx="4742026" cy="2593238"/>
          </a:xfrm>
          <a:prstGeom prst="rect">
            <a:avLst/>
          </a:prstGeom>
          <a:ln w="12700">
            <a:solidFill>
              <a:schemeClr val="tx1"/>
            </a:solidFill>
          </a:ln>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0320" y="2128838"/>
            <a:ext cx="5227320" cy="2587942"/>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256" y="590668"/>
            <a:ext cx="10517124" cy="1329004"/>
          </a:xfrm>
        </p:spPr>
        <p:txBody>
          <a:bodyPr>
            <a:noAutofit/>
          </a:bodyPr>
          <a:lstStyle/>
          <a:p>
            <a:pPr algn="ctr"/>
            <a:r>
              <a:rPr lang="en-IN" sz="2800" b="1" i="0" u="sng"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Exercise-18</a:t>
            </a:r>
            <a:r>
              <a:rPr lang="en-IN" sz="2800" b="1" i="0"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2800" b="1" i="0" u="sng"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US" sz="2800" b="1" i="0"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Create a Visualforce page that uses a custom controller to display a list of cases with the status of 'New'. The page must be named </a:t>
            </a:r>
            <a:r>
              <a:rPr lang="en-US" sz="2800" b="1" i="0" dirty="0" err="1">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NewCaseList</a:t>
            </a:r>
            <a:r>
              <a:rPr lang="en-US" sz="2800" i="0"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41000"/>
                    </a14:imgEffect>
                  </a14:imgLayer>
                </a14:imgProps>
              </a:ext>
              <a:ext uri="{28A0092B-C50C-407E-A947-70E740481C1C}">
                <a14:useLocalDpi xmlns:a14="http://schemas.microsoft.com/office/drawing/2010/main" val="0"/>
              </a:ext>
            </a:extLst>
          </a:blip>
          <a:stretch>
            <a:fillRect/>
          </a:stretch>
        </p:blipFill>
        <p:spPr>
          <a:xfrm>
            <a:off x="1116623" y="2013438"/>
            <a:ext cx="4229100" cy="2048608"/>
          </a:xfrm>
          <a:prstGeom prst="rect">
            <a:avLst/>
          </a:prstGeom>
          <a:ln w="12700">
            <a:solidFill>
              <a:schemeClr val="tx1"/>
            </a:solidFill>
          </a:ln>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sharpenSoften amount="41000"/>
                    </a14:imgEffect>
                  </a14:imgLayer>
                </a14:imgProps>
              </a:ext>
              <a:ext uri="{28A0092B-C50C-407E-A947-70E740481C1C}">
                <a14:useLocalDpi xmlns:a14="http://schemas.microsoft.com/office/drawing/2010/main" val="0"/>
              </a:ext>
            </a:extLst>
          </a:blip>
          <a:stretch>
            <a:fillRect/>
          </a:stretch>
        </p:blipFill>
        <p:spPr>
          <a:xfrm>
            <a:off x="6381750" y="2074986"/>
            <a:ext cx="4529504" cy="1907930"/>
          </a:xfrm>
          <a:prstGeom prst="rect">
            <a:avLst/>
          </a:prstGeom>
          <a:ln w="12700">
            <a:solidFill>
              <a:schemeClr val="tx1"/>
            </a:solidFill>
          </a:ln>
        </p:spPr>
      </p:pic>
      <p:pic>
        <p:nvPicPr>
          <p:cNvPr id="3" name="Picture 2"/>
          <p:cNvPicPr>
            <a:picLocks noChangeAspect="1"/>
          </p:cNvPicPr>
          <p:nvPr/>
        </p:nvPicPr>
        <p:blipFill>
          <a:blip r:embed="rId6" cstate="print">
            <a:extLst>
              <a:ext uri="{BEBA8EAE-BF5A-486C-A8C5-ECC9F3942E4B}">
                <a14:imgProps xmlns:a14="http://schemas.microsoft.com/office/drawing/2010/main">
                  <a14:imgLayer r:embed="rId7">
                    <a14:imgEffect>
                      <a14:sharpenSoften amount="31000"/>
                    </a14:imgEffect>
                  </a14:imgLayer>
                </a14:imgProps>
              </a:ext>
              <a:ext uri="{28A0092B-C50C-407E-A947-70E740481C1C}">
                <a14:useLocalDpi xmlns:a14="http://schemas.microsoft.com/office/drawing/2010/main" val="0"/>
              </a:ext>
            </a:extLst>
          </a:blip>
          <a:stretch>
            <a:fillRect/>
          </a:stretch>
        </p:blipFill>
        <p:spPr>
          <a:xfrm>
            <a:off x="3672840" y="4160521"/>
            <a:ext cx="5417820" cy="2143564"/>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651760" y="2964180"/>
            <a:ext cx="6179820" cy="9144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62400" y="2343833"/>
            <a:ext cx="2644140" cy="830997"/>
          </a:xfrm>
          <a:prstGeom prst="rect">
            <a:avLst/>
          </a:prstGeom>
          <a:noFill/>
        </p:spPr>
        <p:txBody>
          <a:bodyPr wrap="square" rtlCol="0">
            <a:spAutoFit/>
          </a:bodyPr>
          <a:lstStyle/>
          <a:p>
            <a:r>
              <a:rPr lang="en-IN" sz="4800" dirty="0">
                <a:solidFill>
                  <a:schemeClr val="tx2">
                    <a:lumMod val="60000"/>
                    <a:lumOff val="40000"/>
                  </a:schemeClr>
                </a:solidFill>
                <a:latin typeface="Arial Rounded MT Bold" panose="020F0704030504030204" pitchFamily="34" charset="0"/>
                <a:cs typeface="Arial" panose="020B0604020202020204" pitchFamily="34" charset="0"/>
              </a:rPr>
              <a:t>Thank</a:t>
            </a:r>
            <a:r>
              <a:rPr lang="en-IN" dirty="0"/>
              <a:t> </a:t>
            </a:r>
          </a:p>
        </p:txBody>
      </p:sp>
      <p:sp>
        <p:nvSpPr>
          <p:cNvPr id="5" name="TextBox 4"/>
          <p:cNvSpPr txBox="1"/>
          <p:nvPr/>
        </p:nvSpPr>
        <p:spPr>
          <a:xfrm>
            <a:off x="5989320" y="2820291"/>
            <a:ext cx="2598420" cy="830997"/>
          </a:xfrm>
          <a:prstGeom prst="rect">
            <a:avLst/>
          </a:prstGeom>
          <a:noFill/>
        </p:spPr>
        <p:txBody>
          <a:bodyPr wrap="square" rtlCol="0">
            <a:spAutoFit/>
          </a:bodyPr>
          <a:lstStyle/>
          <a:p>
            <a:r>
              <a:rPr lang="en-IN" sz="4800" dirty="0">
                <a:solidFill>
                  <a:schemeClr val="tx2">
                    <a:lumMod val="60000"/>
                    <a:lumOff val="40000"/>
                  </a:schemeClr>
                </a:solidFill>
                <a:latin typeface="Arial Rounded MT Bold" panose="020F0704030504030204" pitchFamily="34" charset="0"/>
              </a:rPr>
              <a:t>You</a:t>
            </a:r>
          </a:p>
        </p:txBody>
      </p:sp>
    </p:spTree>
    <p:extLst>
      <p:ext uri="{BB962C8B-B14F-4D97-AF65-F5344CB8AC3E}">
        <p14:creationId xmlns:p14="http://schemas.microsoft.com/office/powerpoint/2010/main" val="363999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0A4993A-F976-AEC7-1B2B-72216309DC83}"/>
              </a:ext>
            </a:extLst>
          </p:cNvPr>
          <p:cNvSpPr txBox="1"/>
          <p:nvPr/>
        </p:nvSpPr>
        <p:spPr>
          <a:xfrm>
            <a:off x="3362325" y="895350"/>
            <a:ext cx="6057900" cy="707886"/>
          </a:xfrm>
          <a:prstGeom prst="rect">
            <a:avLst/>
          </a:prstGeom>
          <a:noFill/>
        </p:spPr>
        <p:txBody>
          <a:bodyPr wrap="square" rtlCol="0">
            <a:spAutoFit/>
          </a:bodyPr>
          <a:lstStyle/>
          <a:p>
            <a:pPr algn="ctr"/>
            <a:r>
              <a:rPr lang="en-US" sz="4000" dirty="0" smtClean="0">
                <a:solidFill>
                  <a:schemeClr val="accent1">
                    <a:lumMod val="75000"/>
                  </a:schemeClr>
                </a:solidFill>
                <a:effectLst>
                  <a:outerShdw blurRad="38100" dist="38100" dir="2700000" algn="tl">
                    <a:srgbClr val="000000">
                      <a:alpha val="43137"/>
                    </a:srgbClr>
                  </a:outerShdw>
                </a:effectLst>
                <a:latin typeface="Arial Rounded MT Bold" panose="020F0704030504030204" pitchFamily="34" charset="0"/>
              </a:rPr>
              <a:t>MODULE 1</a:t>
            </a:r>
            <a:endParaRPr lang="en-IN" sz="4000" dirty="0">
              <a:solidFill>
                <a:schemeClr val="accent1">
                  <a:lumMod val="75000"/>
                </a:schemeClr>
              </a:solidFill>
              <a:effectLst>
                <a:outerShdw blurRad="38100" dist="38100" dir="2700000" algn="tl">
                  <a:srgbClr val="000000">
                    <a:alpha val="43137"/>
                  </a:srgbClr>
                </a:outerShdw>
              </a:effectLst>
              <a:latin typeface="Arial Rounded MT Bold" panose="020F0704030504030204" pitchFamily="34" charset="0"/>
            </a:endParaRPr>
          </a:p>
        </p:txBody>
      </p:sp>
      <p:sp>
        <p:nvSpPr>
          <p:cNvPr id="3" name="TextBox 2">
            <a:extLst>
              <a:ext uri="{FF2B5EF4-FFF2-40B4-BE49-F238E27FC236}">
                <a16:creationId xmlns:a16="http://schemas.microsoft.com/office/drawing/2014/main" xmlns="" id="{7BD47009-7F41-7164-D448-FEEF0FE1121E}"/>
              </a:ext>
            </a:extLst>
          </p:cNvPr>
          <p:cNvSpPr txBox="1"/>
          <p:nvPr/>
        </p:nvSpPr>
        <p:spPr>
          <a:xfrm>
            <a:off x="728296" y="1690893"/>
            <a:ext cx="6886575" cy="2862322"/>
          </a:xfrm>
          <a:prstGeom prst="rect">
            <a:avLst/>
          </a:prstGeom>
          <a:noFill/>
        </p:spPr>
        <p:txBody>
          <a:bodyPr wrap="square" rtlCol="0">
            <a:spAutoFit/>
          </a:bodyPr>
          <a:lstStyle/>
          <a:p>
            <a:pPr marL="285750" indent="-285750">
              <a:buFont typeface="Arial" panose="020B0604020202020204" pitchFamily="34" charset="0"/>
              <a:buChar char="•"/>
            </a:pPr>
            <a:endParaRPr lang="en-US" sz="2000" b="0" i="0" dirty="0" smtClean="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b="0" i="0" dirty="0" smtClean="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i="0" dirty="0" smtClean="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This project module focuses on the non-coding approach to </a:t>
            </a:r>
            <a:r>
              <a:rPr lang="en-US" sz="2000" b="0" i="0" dirty="0" smtClean="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modifying</a:t>
            </a:r>
            <a:r>
              <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r>
              <a:rPr lang="en-US" sz="2000" b="0" i="0" dirty="0" smtClean="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the </a:t>
            </a:r>
            <a:r>
              <a:rPr lang="en-US" sz="2000"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user interface, as you customize an app that tracks company travel.</a:t>
            </a:r>
          </a:p>
          <a:p>
            <a:pPr marL="0" indent="0">
              <a:buNone/>
            </a:pPr>
            <a:endParaRPr lang="en-US" sz="2000" b="0" i="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rtl="0">
              <a:buFont typeface="Arial" panose="020B0604020202020204" pitchFamily="34" charset="0"/>
              <a:buChar char="•"/>
            </a:pPr>
            <a:r>
              <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a:t>
            </a:r>
            <a: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reate </a:t>
            </a:r>
            <a:r>
              <a:rPr lang="en-US" sz="2000" dirty="0" err="1" smtClean="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CustomApp</a:t>
            </a:r>
            <a: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 Objects, Fields &amp; Relationships, and how you customize the App </a:t>
            </a:r>
            <a:r>
              <a:rPr lang="en-US" sz="2000" dirty="0" smtClean="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using declarative </a:t>
            </a:r>
            <a: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tools.</a:t>
            </a:r>
            <a:endParaRPr lang="en-IN"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333843BC-9643-8B69-F1B3-57B585A9A0D8}"/>
              </a:ext>
            </a:extLst>
          </p:cNvPr>
          <p:cNvPicPr>
            <a:picLocks noChangeAspect="1"/>
          </p:cNvPicPr>
          <p:nvPr/>
        </p:nvPicPr>
        <p:blipFill>
          <a:blip r:embed="rId2"/>
          <a:stretch>
            <a:fillRect/>
          </a:stretch>
        </p:blipFill>
        <p:spPr>
          <a:xfrm>
            <a:off x="7735924" y="1603236"/>
            <a:ext cx="3617143" cy="3493383"/>
          </a:xfrm>
          <a:prstGeom prst="rect">
            <a:avLst/>
          </a:prstGeom>
        </p:spPr>
      </p:pic>
    </p:spTree>
    <p:extLst>
      <p:ext uri="{BB962C8B-B14F-4D97-AF65-F5344CB8AC3E}">
        <p14:creationId xmlns:p14="http://schemas.microsoft.com/office/powerpoint/2010/main" val="2921326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955" y="365125"/>
            <a:ext cx="10515600" cy="1325563"/>
          </a:xfrm>
        </p:spPr>
        <p:txBody>
          <a:bodyPr>
            <a:normAutofit/>
          </a:bodyPr>
          <a:lstStyle/>
          <a:p>
            <a:pPr algn="ctr"/>
            <a:r>
              <a:rPr lang="en-IN" sz="3200" b="1" u="sng" dirty="0" smtClean="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Exercise-01</a:t>
            </a:r>
            <a:r>
              <a:rPr lang="en-IN" sz="3200" b="1" dirty="0">
                <a:solidFill>
                  <a:schemeClr val="tx2">
                    <a:lumMod val="50000"/>
                    <a:lumOff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t/>
            </a:r>
            <a:br>
              <a:rPr lang="en-IN" sz="3200" b="1" dirty="0">
                <a:solidFill>
                  <a:schemeClr val="tx2">
                    <a:lumMod val="50000"/>
                    <a:lumOff val="50000"/>
                  </a:schemeClr>
                </a:solidFill>
                <a:effectLst/>
                <a:latin typeface="Calibri Light" panose="020F0302020204030204" pitchFamily="34" charset="0"/>
                <a:ea typeface="Calibri Light" panose="020F0302020204030204" pitchFamily="34" charset="0"/>
                <a:cs typeface="Calibri Light" panose="020F0302020204030204" pitchFamily="34" charset="0"/>
              </a:rPr>
            </a:b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Creating Lightning App: </a:t>
            </a:r>
            <a:r>
              <a:rPr lang="en-IN" sz="3200" b="1"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T</a:t>
            </a:r>
            <a:r>
              <a:rPr lang="en-US" altLang="en-IN" sz="3200" b="1"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Calibri Light" panose="020F0302020204030204" pitchFamily="34" charset="0"/>
                <a:cs typeface="Calibri Light" panose="020F0302020204030204" pitchFamily="34" charset="0"/>
              </a:rPr>
              <a:t>RAVEL APP      </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734" r="31288" b="16711"/>
          <a:stretch>
            <a:fillRect/>
          </a:stretch>
        </p:blipFill>
        <p:spPr>
          <a:xfrm>
            <a:off x="101600" y="1871980"/>
            <a:ext cx="6254115" cy="3822700"/>
          </a:xfrm>
          <a:prstGeom prst="rect">
            <a:avLst/>
          </a:prstGeom>
          <a:ln w="12700">
            <a:solidFill>
              <a:schemeClr val="tx1"/>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543" t="39085" r="27795" b="28496"/>
          <a:stretch>
            <a:fillRect/>
          </a:stretch>
        </p:blipFill>
        <p:spPr>
          <a:xfrm>
            <a:off x="6463665" y="2317115"/>
            <a:ext cx="5567045" cy="2436495"/>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Custom object Department</a:t>
            </a:r>
            <a:r>
              <a:rPr lang="en-IN"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and </a:t>
            </a: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Creating custom fields in Department object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954" y="2103342"/>
            <a:ext cx="5143500" cy="3356681"/>
          </a:xfrm>
          <a:prstGeom prst="rect">
            <a:avLst/>
          </a:prstGeom>
          <a:ln w="12700">
            <a:solidFill>
              <a:schemeClr val="tx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2539" y="2103342"/>
            <a:ext cx="5495192" cy="3326227"/>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1284" y="398034"/>
            <a:ext cx="15005237" cy="785307"/>
          </a:xfrm>
        </p:spPr>
        <p:txBody>
          <a:bodyPr>
            <a:normAutofit/>
          </a:bodyPr>
          <a:lstStyle/>
          <a:p>
            <a:pPr algn="ctr"/>
            <a:r>
              <a:rPr lang="en-US" sz="3200" b="1" dirty="0">
                <a:solidFill>
                  <a:schemeClr val="accent1">
                    <a:lumMod val="75000"/>
                  </a:schemeClr>
                </a:solidFill>
                <a:latin typeface="Calibri Light" panose="020F0302020204030204" pitchFamily="34" charset="0"/>
                <a:ea typeface="Calibri Light" panose="020F0302020204030204" pitchFamily="34" charset="0"/>
                <a:cs typeface="Calibri Light" panose="020F0302020204030204" pitchFamily="34" charset="0"/>
              </a:rPr>
              <a:t>Field dependency in department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424" y="1504938"/>
            <a:ext cx="7745505" cy="4551057"/>
          </a:xfrm>
          <a:prstGeom prst="rect">
            <a:avLst/>
          </a:prstGeom>
          <a:ln w="12700">
            <a:solidFill>
              <a:schemeClr val="tx1"/>
            </a:solid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255"/>
            <a:ext cx="10515600" cy="1325563"/>
          </a:xfrm>
        </p:spPr>
        <p:txBody>
          <a:bodyPr>
            <a:normAutofit/>
          </a:bodyPr>
          <a:lstStyle/>
          <a:p>
            <a:pPr algn="ctr">
              <a:lnSpc>
                <a:spcPct val="107000"/>
              </a:lnSpc>
              <a:spcAft>
                <a:spcPts val="800"/>
              </a:spcAft>
            </a:pPr>
            <a:r>
              <a:rPr lang="en-IN" sz="3200" b="1"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Creating Custom Object Travel Approval and Custom Fields in that Object</a:t>
            </a:r>
            <a:endParaRPr lang="en-IN" sz="3200" dirty="0">
              <a:solidFill>
                <a:schemeClr val="accent1">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760" y="1717040"/>
            <a:ext cx="7934960" cy="4329693"/>
          </a:xfrm>
          <a:prstGeom prst="rect">
            <a:avLst/>
          </a:prstGeom>
          <a:ln w="12700">
            <a:solidFill>
              <a:schemeClr val="tx1"/>
            </a:solid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ModOverlayVTI" id="{85202D65-63D3-4793-A090-FA8DF18DC0BE}" vid="{91924FCD-E846-48AE-B233-F25A78D18B8D}"/>
    </a:ext>
  </a:extLst>
</a:theme>
</file>

<file path=docProps/app.xml><?xml version="1.0" encoding="utf-8"?>
<Properties xmlns="http://schemas.openxmlformats.org/officeDocument/2006/extended-properties" xmlns:vt="http://schemas.openxmlformats.org/officeDocument/2006/docPropsVTypes">
  <Template>Mod overlay</Template>
  <TotalTime>1198</TotalTime>
  <Words>563</Words>
  <Application>Microsoft Office PowerPoint</Application>
  <PresentationFormat>Custom</PresentationFormat>
  <Paragraphs>81</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ModOverlayVTI</vt:lpstr>
      <vt:lpstr> Capstone Project Report     On</vt:lpstr>
      <vt:lpstr>CONTENTS</vt:lpstr>
      <vt:lpstr>INTRODUCTION TO SALESFORCE</vt:lpstr>
      <vt:lpstr>INTRODUCTION TO TRAVEL APPROVAL APP</vt:lpstr>
      <vt:lpstr>PowerPoint Presentation</vt:lpstr>
      <vt:lpstr>Exercise-01 Creating Lightning App: TRAVEL APP      </vt:lpstr>
      <vt:lpstr>Custom object Department and Creating custom fields in Department object</vt:lpstr>
      <vt:lpstr>Field dependency in department</vt:lpstr>
      <vt:lpstr>Creating Custom Object Travel Approval and Custom Fields in that Object</vt:lpstr>
      <vt:lpstr>After creating travel approval object with fields, it looks as shown below</vt:lpstr>
      <vt:lpstr>Importing Department records using data import wizard and  imported record data status can viewed below</vt:lpstr>
      <vt:lpstr>Exercise-02 Creating Expense Item custom object and Custom fields in Expense Item object</vt:lpstr>
      <vt:lpstr>PowerPoint Presentation</vt:lpstr>
      <vt:lpstr>PowerPoint Presentation</vt:lpstr>
      <vt:lpstr>Customizing page layout </vt:lpstr>
      <vt:lpstr>Test the app</vt:lpstr>
      <vt:lpstr>MODULE 2</vt:lpstr>
      <vt:lpstr>Validation Rule that trip end date always &gt;= start date </vt:lpstr>
      <vt:lpstr>Creating Formula Fields </vt:lpstr>
      <vt:lpstr>Create a flow looks as shown, save and activate</vt:lpstr>
      <vt:lpstr>Creating an Approval Process to send travel approvals to manager or travel coordinator</vt:lpstr>
      <vt:lpstr>PowerPoint Presentation</vt:lpstr>
      <vt:lpstr>Using Data import wizard to import travel approval records , later the Records imported successfully</vt:lpstr>
      <vt:lpstr>              Created Reports and Dashboard</vt:lpstr>
      <vt:lpstr>MODULE 3</vt:lpstr>
      <vt:lpstr>Exercise - 01 Creating Code Playground Lightning App with Lead, Account, Contact, Opportunity, Case to navigation profile as system admin. </vt:lpstr>
      <vt:lpstr>Creating custom objects Customer , Billing and add related fields</vt:lpstr>
      <vt:lpstr>Exercise - 02 Define a String Variable &amp; use string method ‘endsWith’ to display the output.  </vt:lpstr>
      <vt:lpstr>PowerPoint Presentation</vt:lpstr>
      <vt:lpstr>PowerPoint Presentation</vt:lpstr>
      <vt:lpstr>Use Execute Anonymous to define and execute the following code to display the value of x = 0 to 9.</vt:lpstr>
      <vt:lpstr>    Exercise -03 Answer the following in True or False:  Integer myunlucklyNumber = 7;  Integer myluckyNumber = 15;  myluckyNumber != myunlucklyNumber + 8.</vt:lpstr>
      <vt:lpstr>  Exercise-04 Answer the following in True Or False:  Boolean isFalse = false;  Boolean isTrue = true;</vt:lpstr>
      <vt:lpstr> Exercise -05 Answer the following in True Or False: Date tomorrow = Date.today().addDays(1); Date today = Date.today();  today != tomorrow</vt:lpstr>
      <vt:lpstr>                                                       Exercise-06         Write a program and execute to demo the use of “If..else if...else”</vt:lpstr>
      <vt:lpstr>                                                    Exercise-07     Write a program to execute and demo the use of “Apex – for Loop” </vt:lpstr>
      <vt:lpstr>    Exercise-08 Write a Class to demo the use of Constants in Apex</vt:lpstr>
      <vt:lpstr>Exercise-09 Write a Class to demo the use of Interface in Apex</vt:lpstr>
      <vt:lpstr>Exercise-10 Demo on DML Insert Operation Using Database methods  Insert a Customer Record First using simple DML Statement</vt:lpstr>
      <vt:lpstr>Exercise-11                                       Write and execute SOQL queries from Developer Console   </vt:lpstr>
      <vt:lpstr>Exercise-12 Write an Apex Trigger, Name = CustomerTrigger.  </vt:lpstr>
      <vt:lpstr>Exercise-13                          Write a Test Class for CustomerTrigger.  </vt:lpstr>
      <vt:lpstr>PowerPoint Presentation</vt:lpstr>
      <vt:lpstr>Exercise-16 Create a Visualforce page which displays Opportunity fields as output fields.</vt:lpstr>
      <vt:lpstr>Exercise-17 Create a Visualforce page which shows a list of Accounts linked to their record pages</vt:lpstr>
      <vt:lpstr>Exercise-18 Create a Visualforce page that uses a custom controller to display a list of cases with the status of 'New'. The page must be named NewCaseList.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Report  On</dc:title>
  <dc:creator>Tanmayi Devarasetti</dc:creator>
  <cp:lastModifiedBy>Dell</cp:lastModifiedBy>
  <cp:revision>68</cp:revision>
  <dcterms:created xsi:type="dcterms:W3CDTF">2023-02-24T12:21:00Z</dcterms:created>
  <dcterms:modified xsi:type="dcterms:W3CDTF">2023-02-27T10:26:29Z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D7FC62CE8FEC48958EE74BF9DF3F697B</vt:lpwstr>
  </property>
  <property fmtid="{D5CDD505-2E9C-101B-9397-08002B2CF9AE}" pid="3" name="KSOProductBuildVer">
    <vt:lpwstr>1033-11.2.0.11486</vt:lpwstr>
  </property>
</Properties>
</file>